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s/comment1.xml" ContentType="application/vnd.openxmlformats-officedocument.presentationml.comments+xml"/>
  <Override PartName="/ppt/comments/comment2.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40" r:id="rId1"/>
  </p:sldMasterIdLst>
  <p:sldIdLst>
    <p:sldId id="256" r:id="rId2"/>
    <p:sldId id="258" r:id="rId3"/>
    <p:sldId id="259" r:id="rId4"/>
    <p:sldId id="260" r:id="rId5"/>
    <p:sldId id="261" r:id="rId6"/>
    <p:sldId id="262" r:id="rId7"/>
    <p:sldId id="263" r:id="rId8"/>
    <p:sldId id="264"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ianca Toma" initials="BT" lastIdx="2" clrIdx="0">
    <p:extLst>
      <p:ext uri="{19B8F6BF-5375-455C-9EA6-DF929625EA0E}">
        <p15:presenceInfo xmlns:p15="http://schemas.microsoft.com/office/powerpoint/2012/main" userId="84be9e0274311559"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116" d="100"/>
          <a:sy n="116" d="100"/>
        </p:scale>
        <p:origin x="390"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6-03-29T13:45:10.897" idx="1">
    <p:pos x="10" y="10"/>
    <p:text>THE FUNDAMENTAL PRINCIPLES
Article I-4 of the Constitution guarantees the free movement of persons, goods, services and capital within the Union (the famous "four freedoms") and strictly prohibits any discrimination on grounds of nationality.
As regards relations between the Union and the Member States, the Constitutional Treaty brings together the relevant provisions of the existing Treaties in Article I-5, in particular the obligation to respect the national identities and the fundamental political and constitutional structures of the Member States. 
The principle of loyal cooperation is also included in this Article.
Article I-6 of the Constitutional Treaty is devoted to Union law. It lays down the principle of the primacy of the law of the European Union over the law of the Member States. This principle, which has been developed by the Court of Justice in its case-law, has long been recognised to be a basic principle and a key aspect of the functioning of the Union. The Constitution simply gives it a higher profile by incorporating it into a key part of the Treaty.
Article I-7 confers on the European Union legal personality. Following the merger of the European Community and the European Union, the new Union will therefore have the right to conclude international agreements , in the same way as the European Community can today, but without compromising the division of competences between the Union and the Member States.</p:text>
    <p:extLst>
      <p:ext uri="{C676402C-5697-4E1C-873F-D02D1690AC5C}">
        <p15:threadingInfo xmlns:p15="http://schemas.microsoft.com/office/powerpoint/2012/main" timeZoneBias="-18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16-03-29T14:00:24.706" idx="2">
    <p:pos x="10" y="10"/>
    <p:text>În măsura necesară bunei funcţionări a pieţei comune, statele participante elimină treptat în relaţiile dintre ele, restricţiile impuse circulaţiei
capitalurilor aparţinând rezidenţilor statelor membre, precum şi tratamentul
discriminatoriu în baza cetăţeniei ori naţionalităţii sau a reşedinţei ori sediului
social al părţilor sau a locului plasamentului de capital. La încheierea
perioadelor de tranziţie solicitate de statele aderente, nu se mai aplică nici un fel
de restricţii plăţilor curente aferente circulaţiei capitalurilor între statele membre.
 Pentru cetăţeni, circulaţia liberă a capitalului înseamnă abilitatea de
a face mai multe operaţiuni în afara graniţelor, respectiv deschiderea de conturi
bancare, cumpărarea de acţiuni ale firmelor străine, investiţii în domeniile care
asigură cel mai bun profit şi tranzacţii imobiliare.</p:text>
    <p:extLst>
      <p:ext uri="{C676402C-5697-4E1C-873F-D02D1690AC5C}">
        <p15:threadingInfo xmlns:p15="http://schemas.microsoft.com/office/powerpoint/2012/main" timeZoneBias="-180"/>
      </p:ext>
    </p:extLst>
  </p:cm>
</p:cmLst>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761999"/>
            <a:ext cx="9141619"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70263" y="761999"/>
            <a:ext cx="2925318" cy="5334001"/>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69848" y="1298448"/>
            <a:ext cx="7315200" cy="3255264"/>
          </a:xfrm>
        </p:spPr>
        <p:txBody>
          <a:bodyPr anchor="b">
            <a:normAutofit/>
          </a:bodyPr>
          <a:lstStyle>
            <a:lvl1pPr algn="l">
              <a:defRPr sz="5900" spc="-100" baseline="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15" y="4670246"/>
            <a:ext cx="7315200" cy="914400"/>
          </a:xfrm>
        </p:spPr>
        <p:txBody>
          <a:bodyPr anchor="t">
            <a:normAutofit/>
          </a:bodyPr>
          <a:lstStyle>
            <a:lvl1pPr marL="0" indent="0" algn="l">
              <a:buNone/>
              <a:defRPr sz="2200" cap="none" spc="0" baseline="0">
                <a:solidFill>
                  <a:schemeClr val="accent1">
                    <a:lumMod val="20000"/>
                    <a:lumOff val="80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pPr/>
              <a:t>2/17/2017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586B75A-687E-405C-8A0B-8D00578BA2C3}" type="datetimeFigureOut">
              <a:rPr lang="en-US" dirty="0"/>
              <a:pPr/>
              <a:t>2/17/2017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81000" y="990600"/>
            <a:ext cx="2819400" cy="49530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3867912" y="868680"/>
            <a:ext cx="7315200" cy="512064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586B75A-687E-405C-8A0B-8D00578BA2C3}" type="datetimeFigureOut">
              <a:rPr lang="en-US" dirty="0"/>
              <a:pPr/>
              <a:t>2/17/2017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pPr/>
              <a:t>2/17/2017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867912" y="1298448"/>
            <a:ext cx="7315200" cy="3255264"/>
          </a:xfrm>
        </p:spPr>
        <p:txBody>
          <a:bodyPr anchor="b">
            <a:normAutofit/>
          </a:bodyPr>
          <a:lstStyle>
            <a:lvl1pPr>
              <a:defRPr sz="5900" b="0" spc="-100" baseline="0">
                <a:solidFill>
                  <a:schemeClr val="tx1">
                    <a:lumMod val="65000"/>
                    <a:lumOff val="3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3886200" y="4672584"/>
            <a:ext cx="7315200" cy="914400"/>
          </a:xfrm>
        </p:spPr>
        <p:txBody>
          <a:bodyPr anchor="t">
            <a:normAutofit/>
          </a:bodyPr>
          <a:lstStyle>
            <a:lvl1pPr marL="0" indent="0">
              <a:buNone/>
              <a:defRPr sz="2200" cap="none" spc="0"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586B75A-687E-405C-8A0B-8D00578BA2C3}" type="datetimeFigureOut">
              <a:rPr lang="en-US" dirty="0"/>
              <a:pPr/>
              <a:t>2/17/2017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67912"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818120"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Date Placeholder 7"/>
          <p:cNvSpPr>
            <a:spLocks noGrp="1"/>
          </p:cNvSpPr>
          <p:nvPr>
            <p:ph type="dt" sz="half" idx="10"/>
          </p:nvPr>
        </p:nvSpPr>
        <p:spPr/>
        <p:txBody>
          <a:bodyPr/>
          <a:lstStyle/>
          <a:p>
            <a:fld id="{5586B75A-687E-405C-8A0B-8D00578BA2C3}" type="datetimeFigureOut">
              <a:rPr lang="en-US" dirty="0"/>
              <a:pPr/>
              <a:t>2/17/2017</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3867912" y="1023586"/>
            <a:ext cx="3474720" cy="807720"/>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67912"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818463" y="1023586"/>
            <a:ext cx="3474720" cy="813171"/>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818463"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Date Placeholder 1"/>
          <p:cNvSpPr>
            <a:spLocks noGrp="1"/>
          </p:cNvSpPr>
          <p:nvPr>
            <p:ph type="dt" sz="half" idx="10"/>
          </p:nvPr>
        </p:nvSpPr>
        <p:spPr/>
        <p:txBody>
          <a:bodyPr/>
          <a:lstStyle/>
          <a:p>
            <a:fld id="{5586B75A-687E-405C-8A0B-8D00578BA2C3}" type="datetimeFigureOut">
              <a:rPr lang="en-US" dirty="0"/>
              <a:pPr/>
              <a:t>2/17/2017</a:t>
            </a:fld>
            <a:endParaRPr lang="en-US" dirty="0"/>
          </a:p>
        </p:txBody>
      </p:sp>
      <p:sp>
        <p:nvSpPr>
          <p:cNvPr id="11" name="Footer Placeholder 10"/>
          <p:cNvSpPr>
            <a:spLocks noGrp="1"/>
          </p:cNvSpPr>
          <p:nvPr>
            <p:ph type="ftr" sz="quarter" idx="11"/>
          </p:nvPr>
        </p:nvSpPr>
        <p:spPr/>
        <p:txBody>
          <a:bodyPr/>
          <a:lstStyle/>
          <a:p>
            <a:endParaRPr lang="en-US" dirty="0"/>
          </a:p>
        </p:txBody>
      </p:sp>
      <p:sp>
        <p:nvSpPr>
          <p:cNvPr id="12" name="Slide Number Placeholder 11"/>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dirty="0"/>
          </a:p>
        </p:txBody>
      </p:sp>
      <p:sp>
        <p:nvSpPr>
          <p:cNvPr id="2" name="Date Placeholder 1"/>
          <p:cNvSpPr>
            <a:spLocks noGrp="1"/>
          </p:cNvSpPr>
          <p:nvPr>
            <p:ph type="dt" sz="half" idx="10"/>
          </p:nvPr>
        </p:nvSpPr>
        <p:spPr/>
        <p:txBody>
          <a:bodyPr/>
          <a:lstStyle/>
          <a:p>
            <a:fld id="{5586B75A-687E-405C-8A0B-8D00578BA2C3}" type="datetimeFigureOut">
              <a:rPr lang="en-US" dirty="0"/>
              <a:pPr/>
              <a:t>2/17/2017</a:t>
            </a:fld>
            <a:endParaRPr lang="en-US" dirty="0"/>
          </a:p>
        </p:txBody>
      </p:sp>
      <p:sp>
        <p:nvSpPr>
          <p:cNvPr id="7" name="Footer Placeholder 6"/>
          <p:cNvSpPr>
            <a:spLocks noGrp="1"/>
          </p:cNvSpPr>
          <p:nvPr>
            <p:ph type="ftr" sz="quarter" idx="11"/>
          </p:nvPr>
        </p:nvSpPr>
        <p:spPr/>
        <p:txBody>
          <a:bodyPr/>
          <a:lstStyle/>
          <a:p>
            <a:endParaRPr lang="en-US" dirty="0"/>
          </a:p>
        </p:txBody>
      </p:sp>
      <p:sp>
        <p:nvSpPr>
          <p:cNvPr id="8" name="Slide Number Placeholder 7"/>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586B75A-687E-405C-8A0B-8D00578BA2C3}" type="datetimeFigureOut">
              <a:rPr lang="en-US" dirty="0"/>
              <a:pPr/>
              <a:t>2/17/2017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baseline="0"/>
            </a:lvl1pPr>
          </a:lstStyle>
          <a:p>
            <a:r>
              <a:rPr lang="en-US" smtClean="0"/>
              <a:t>Click to edit Master title style</a:t>
            </a:r>
            <a:endParaRPr lang="en-US" dirty="0"/>
          </a:p>
        </p:txBody>
      </p:sp>
      <p:sp>
        <p:nvSpPr>
          <p:cNvPr id="3" name="Content Placeholder 2"/>
          <p:cNvSpPr>
            <a:spLocks noGrp="1"/>
          </p:cNvSpPr>
          <p:nvPr>
            <p:ph idx="1"/>
          </p:nvPr>
        </p:nvSpPr>
        <p:spPr>
          <a:xfrm>
            <a:off x="3867912" y="868680"/>
            <a:ext cx="731520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6032" y="3494176"/>
            <a:ext cx="2834640" cy="2321990"/>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5586B75A-687E-405C-8A0B-8D00578BA2C3}" type="datetimeFigureOut">
              <a:rPr lang="en-US" dirty="0"/>
              <a:pPr/>
              <a:t>2/17/2017</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570644" y="767419"/>
            <a:ext cx="8115230" cy="5330952"/>
          </a:xfrm>
          <a:solidFill>
            <a:schemeClr val="bg1">
              <a:lumMod val="75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256032" y="3493008"/>
            <a:ext cx="2834640" cy="2322576"/>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5586B75A-687E-405C-8A0B-8D00578BA2C3}" type="datetimeFigureOut">
              <a:rPr lang="en-US" dirty="0"/>
              <a:pPr/>
              <a:t>2/17/2017</a:t>
            </a:fld>
            <a:endParaRPr lang="en-US" dirty="0"/>
          </a:p>
        </p:txBody>
      </p:sp>
      <p:sp>
        <p:nvSpPr>
          <p:cNvPr id="9" name="Footer Placeholder 8"/>
          <p:cNvSpPr>
            <a:spLocks noGrp="1"/>
          </p:cNvSpPr>
          <p:nvPr>
            <p:ph type="ftr" sz="quarter" idx="11"/>
          </p:nvPr>
        </p:nvSpPr>
        <p:spPr>
          <a:xfrm>
            <a:off x="3499101" y="6356350"/>
            <a:ext cx="5911517" cy="365125"/>
          </a:xfrm>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758952"/>
            <a:ext cx="3443590"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252919" y="1123837"/>
            <a:ext cx="2947482" cy="460118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8" name="Rectangle 37"/>
          <p:cNvSpPr/>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ext Placeholder 2"/>
          <p:cNvSpPr>
            <a:spLocks noGrp="1"/>
          </p:cNvSpPr>
          <p:nvPr>
            <p:ph type="body" idx="1"/>
          </p:nvPr>
        </p:nvSpPr>
        <p:spPr>
          <a:xfrm>
            <a:off x="3869268" y="864108"/>
            <a:ext cx="7315200" cy="5120640"/>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262465" y="6356350"/>
            <a:ext cx="2743200"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fld id="{5586B75A-687E-405C-8A0B-8D00578BA2C3}" type="datetimeFigureOut">
              <a:rPr lang="en-US" dirty="0"/>
              <a:pPr/>
              <a:t>2/17/2017</a:t>
            </a:fld>
            <a:endParaRPr lang="en-US" dirty="0"/>
          </a:p>
        </p:txBody>
      </p:sp>
      <p:sp>
        <p:nvSpPr>
          <p:cNvPr id="5" name="Footer Placeholder 4"/>
          <p:cNvSpPr>
            <a:spLocks noGrp="1"/>
          </p:cNvSpPr>
          <p:nvPr>
            <p:ph type="ftr" sz="quarter" idx="3"/>
          </p:nvPr>
        </p:nvSpPr>
        <p:spPr>
          <a:xfrm>
            <a:off x="3869268" y="6356350"/>
            <a:ext cx="5911517"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endParaRPr lang="en-US" dirty="0"/>
          </a:p>
        </p:txBody>
      </p:sp>
      <p:sp>
        <p:nvSpPr>
          <p:cNvPr id="6" name="Slide Number Placeholder 5"/>
          <p:cNvSpPr>
            <a:spLocks noGrp="1"/>
          </p:cNvSpPr>
          <p:nvPr>
            <p:ph type="sldNum" sz="quarter" idx="4"/>
          </p:nvPr>
        </p:nvSpPr>
        <p:spPr>
          <a:xfrm>
            <a:off x="10634135" y="6356350"/>
            <a:ext cx="1530927" cy="365125"/>
          </a:xfrm>
          <a:prstGeom prst="rect">
            <a:avLst/>
          </a:prstGeom>
        </p:spPr>
        <p:txBody>
          <a:bodyPr vert="horz" lIns="91440" tIns="45720" rIns="91440" bIns="45720" rtlCol="0" anchor="ctr"/>
          <a:lstStyle>
            <a:lvl1pPr algn="r">
              <a:defRPr sz="1200" b="1">
                <a:solidFill>
                  <a:schemeClr val="accent1"/>
                </a:solidFill>
              </a:defRPr>
            </a:lvl1pPr>
          </a:lstStyle>
          <a:p>
            <a:fld id="{4FAB73BC-B049-4115-A692-8D63A059BFB8}"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sldNum="0" hdr="0" ftr="0" dt="0"/>
  <p:txStyles>
    <p:titleStyle>
      <a:lvl1pPr algn="l" defTabSz="914400" rtl="0" eaLnBrk="1" latinLnBrk="0" hangingPunct="1">
        <a:lnSpc>
          <a:spcPct val="90000"/>
        </a:lnSpc>
        <a:spcBef>
          <a:spcPct val="0"/>
        </a:spcBef>
        <a:buNone/>
        <a:defRPr sz="3600" kern="1200" spc="-60" baseline="0">
          <a:solidFill>
            <a:srgbClr val="FFFFFF"/>
          </a:solid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comments" Target="../comments/comment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ro-RO" sz="6000" b="1" dirty="0">
                <a:solidFill>
                  <a:srgbClr val="FFFF00"/>
                </a:solidFill>
                <a:latin typeface="Arial Narrow" panose="020B0606020202030204" pitchFamily="34" charset="0"/>
              </a:rPr>
              <a:t>Valorile și principiile Uniunii Europene</a:t>
            </a:r>
            <a:endParaRPr lang="ro-RO" dirty="0">
              <a:solidFill>
                <a:srgbClr val="FFFF00"/>
              </a:solidFill>
            </a:endParaRPr>
          </a:p>
        </p:txBody>
      </p:sp>
      <p:pic>
        <p:nvPicPr>
          <p:cNvPr id="4" name="Picture 2" descr="EP Signature RGB_R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47196" y="871004"/>
            <a:ext cx="3800742" cy="1491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086264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59876" y="901521"/>
            <a:ext cx="8032124" cy="644891"/>
          </a:xfrm>
        </p:spPr>
        <p:txBody>
          <a:bodyPr>
            <a:normAutofit fontScale="90000"/>
          </a:bodyPr>
          <a:lstStyle/>
          <a:p>
            <a:r>
              <a:rPr lang="ro-RO" sz="6000" b="1" dirty="0">
                <a:solidFill>
                  <a:schemeClr val="accent2"/>
                </a:solidFill>
                <a:latin typeface="Arial Narrow" panose="020B0606020202030204" pitchFamily="34" charset="0"/>
              </a:rPr>
              <a:t>Valorile și </a:t>
            </a:r>
            <a:r>
              <a:rPr lang="ro-RO" sz="6000" b="1" dirty="0" smtClean="0">
                <a:solidFill>
                  <a:schemeClr val="accent2"/>
                </a:solidFill>
                <a:latin typeface="Arial Narrow" panose="020B0606020202030204" pitchFamily="34" charset="0"/>
              </a:rPr>
              <a:t>principiile UE</a:t>
            </a:r>
            <a:r>
              <a:rPr lang="ro-RO" sz="6000" dirty="0"/>
              <a:t/>
            </a:r>
            <a:br>
              <a:rPr lang="ro-RO" sz="6000" dirty="0"/>
            </a:br>
            <a:endParaRPr lang="ro-RO" sz="6000" dirty="0"/>
          </a:p>
        </p:txBody>
      </p:sp>
      <p:sp>
        <p:nvSpPr>
          <p:cNvPr id="3" name="Content Placeholder 2"/>
          <p:cNvSpPr>
            <a:spLocks noGrp="1"/>
          </p:cNvSpPr>
          <p:nvPr>
            <p:ph idx="1"/>
          </p:nvPr>
        </p:nvSpPr>
        <p:spPr>
          <a:xfrm>
            <a:off x="3837903" y="1546413"/>
            <a:ext cx="7392473" cy="4494950"/>
          </a:xfrm>
        </p:spPr>
        <p:txBody>
          <a:bodyPr>
            <a:normAutofit/>
          </a:bodyPr>
          <a:lstStyle/>
          <a:p>
            <a:pPr marL="0" indent="0">
              <a:buNone/>
            </a:pPr>
            <a:endParaRPr lang="ro-RO" sz="2800" dirty="0">
              <a:solidFill>
                <a:schemeClr val="accent2">
                  <a:lumMod val="75000"/>
                </a:schemeClr>
              </a:solidFill>
              <a:latin typeface="Arial Narrow" panose="020B0606020202030204" pitchFamily="34" charset="0"/>
            </a:endParaRPr>
          </a:p>
          <a:p>
            <a:r>
              <a:rPr lang="ro-RO" sz="2800" b="1" dirty="0">
                <a:latin typeface="Arial Narrow" panose="020B0606020202030204" pitchFamily="34" charset="0"/>
              </a:rPr>
              <a:t>Valorile și principiile Uniunii Europene sunt cuprinse în Tratatul privind Uniunea Europeană și ele devin obligatorii pentru orice stat membru. </a:t>
            </a:r>
            <a:endParaRPr lang="ro-RO" sz="2800" dirty="0">
              <a:latin typeface="Arial Narrow" panose="020B0606020202030204" pitchFamily="34" charset="0"/>
            </a:endParaRPr>
          </a:p>
          <a:p>
            <a:r>
              <a:rPr lang="ro-RO" sz="2800" b="1" dirty="0">
                <a:latin typeface="Arial Narrow" panose="020B0606020202030204" pitchFamily="34" charset="0"/>
              </a:rPr>
              <a:t>Tratatul de la Lisabona </a:t>
            </a:r>
            <a:r>
              <a:rPr lang="ro-RO" sz="2800" dirty="0">
                <a:latin typeface="Arial Narrow" panose="020B0606020202030204" pitchFamily="34" charset="0"/>
              </a:rPr>
              <a:t>enunță trei principii fundamentale: </a:t>
            </a:r>
          </a:p>
          <a:p>
            <a:pPr lvl="0"/>
            <a:r>
              <a:rPr lang="ro-RO" sz="2800" dirty="0">
                <a:latin typeface="Arial Narrow" panose="020B0606020202030204" pitchFamily="34" charset="0"/>
              </a:rPr>
              <a:t>principiul egalității democratice,</a:t>
            </a:r>
          </a:p>
          <a:p>
            <a:pPr lvl="0"/>
            <a:r>
              <a:rPr lang="ro-RO" sz="2800" dirty="0">
                <a:latin typeface="Arial Narrow" panose="020B0606020202030204" pitchFamily="34" charset="0"/>
              </a:rPr>
              <a:t>principiul democrației reprezentative și </a:t>
            </a:r>
          </a:p>
          <a:p>
            <a:pPr lvl="0"/>
            <a:r>
              <a:rPr lang="ro-RO" sz="2800" dirty="0">
                <a:latin typeface="Arial Narrow" panose="020B0606020202030204" pitchFamily="34" charset="0"/>
              </a:rPr>
              <a:t>principiul democrației participative. </a:t>
            </a:r>
          </a:p>
          <a:p>
            <a:pPr marL="0" indent="0">
              <a:buNone/>
            </a:pPr>
            <a:endParaRPr lang="ro-RO" dirty="0">
              <a:solidFill>
                <a:schemeClr val="accent2">
                  <a:lumMod val="75000"/>
                </a:schemeClr>
              </a:solidFill>
            </a:endParaRPr>
          </a:p>
        </p:txBody>
      </p:sp>
    </p:spTree>
    <p:extLst>
      <p:ext uri="{BB962C8B-B14F-4D97-AF65-F5344CB8AC3E}">
        <p14:creationId xmlns:p14="http://schemas.microsoft.com/office/powerpoint/2010/main" val="270777783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92451" y="837127"/>
            <a:ext cx="7057621" cy="1429555"/>
          </a:xfrm>
        </p:spPr>
        <p:txBody>
          <a:bodyPr>
            <a:normAutofit fontScale="90000"/>
          </a:bodyPr>
          <a:lstStyle/>
          <a:p>
            <a:r>
              <a:rPr lang="ro-RO" sz="6000" b="1" dirty="0">
                <a:solidFill>
                  <a:schemeClr val="accent2"/>
                </a:solidFill>
                <a:latin typeface="Arial Narrow" panose="020B0606020202030204" pitchFamily="34" charset="0"/>
              </a:rPr>
              <a:t>Valorile și </a:t>
            </a:r>
            <a:r>
              <a:rPr lang="ro-RO" sz="6000" b="1" dirty="0" smtClean="0">
                <a:solidFill>
                  <a:schemeClr val="accent2"/>
                </a:solidFill>
                <a:latin typeface="Arial Narrow" panose="020B0606020202030204" pitchFamily="34" charset="0"/>
              </a:rPr>
              <a:t>principiile UE</a:t>
            </a:r>
            <a:r>
              <a:rPr lang="ro-RO" sz="6000" b="1" dirty="0" smtClean="0">
                <a:solidFill>
                  <a:schemeClr val="accent2">
                    <a:lumMod val="75000"/>
                  </a:schemeClr>
                </a:solidFill>
                <a:latin typeface="Arial Narrow" panose="020B0606020202030204" pitchFamily="34" charset="0"/>
              </a:rPr>
              <a:t> </a:t>
            </a:r>
            <a:r>
              <a:rPr lang="ro-RO" sz="6000" dirty="0"/>
              <a:t/>
            </a:r>
            <a:br>
              <a:rPr lang="ro-RO" sz="6000" dirty="0"/>
            </a:br>
            <a:endParaRPr lang="ro-RO" sz="6000" dirty="0"/>
          </a:p>
        </p:txBody>
      </p:sp>
      <p:sp>
        <p:nvSpPr>
          <p:cNvPr id="3" name="Content Placeholder 2"/>
          <p:cNvSpPr>
            <a:spLocks noGrp="1"/>
          </p:cNvSpPr>
          <p:nvPr>
            <p:ph idx="1"/>
          </p:nvPr>
        </p:nvSpPr>
        <p:spPr>
          <a:xfrm>
            <a:off x="3734872" y="1694331"/>
            <a:ext cx="7894751" cy="4494950"/>
          </a:xfrm>
        </p:spPr>
        <p:txBody>
          <a:bodyPr>
            <a:normAutofit/>
          </a:bodyPr>
          <a:lstStyle/>
          <a:p>
            <a:pPr marL="0" indent="0">
              <a:buNone/>
            </a:pPr>
            <a:endParaRPr lang="ro-RO" sz="2800" dirty="0">
              <a:solidFill>
                <a:schemeClr val="accent2">
                  <a:lumMod val="75000"/>
                </a:schemeClr>
              </a:solidFill>
              <a:latin typeface="Arial Narrow" panose="020B0606020202030204" pitchFamily="34" charset="0"/>
            </a:endParaRPr>
          </a:p>
          <a:p>
            <a:r>
              <a:rPr lang="ro-RO" sz="3200" dirty="0">
                <a:latin typeface="Arial Narrow" panose="020B0606020202030204" pitchFamily="34" charset="0"/>
              </a:rPr>
              <a:t>Tratatul privind Uniunea Europeană (TUE), la articolul 2, prevede că „Uniunea se întemeiază pe valorile respectării </a:t>
            </a:r>
            <a:r>
              <a:rPr lang="ro-RO" sz="3200" b="1" dirty="0">
                <a:latin typeface="Arial Narrow" panose="020B0606020202030204" pitchFamily="34" charset="0"/>
              </a:rPr>
              <a:t>demnității umane, libertății, democrației, egalității, statului de drept, precum și pe respectarea drepturilor omului, inclusiv a drepturilor persoanelor care aparțin minorităților</a:t>
            </a:r>
            <a:r>
              <a:rPr lang="ro-RO" sz="3200" b="1" dirty="0" smtClean="0">
                <a:latin typeface="Arial Narrow" panose="020B0606020202030204" pitchFamily="34" charset="0"/>
              </a:rPr>
              <a:t>”</a:t>
            </a:r>
          </a:p>
          <a:p>
            <a:pPr marL="0" indent="0">
              <a:buNone/>
            </a:pPr>
            <a:endParaRPr lang="ro-RO" dirty="0">
              <a:solidFill>
                <a:schemeClr val="accent2">
                  <a:lumMod val="75000"/>
                </a:schemeClr>
              </a:solidFill>
            </a:endParaRPr>
          </a:p>
        </p:txBody>
      </p:sp>
    </p:spTree>
    <p:extLst>
      <p:ext uri="{BB962C8B-B14F-4D97-AF65-F5344CB8AC3E}">
        <p14:creationId xmlns:p14="http://schemas.microsoft.com/office/powerpoint/2010/main" val="97399138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00789" y="734097"/>
            <a:ext cx="6284890" cy="1017430"/>
          </a:xfrm>
        </p:spPr>
        <p:txBody>
          <a:bodyPr>
            <a:normAutofit fontScale="90000"/>
          </a:bodyPr>
          <a:lstStyle/>
          <a:p>
            <a:r>
              <a:rPr lang="ro-RO" sz="5400" b="1" dirty="0">
                <a:solidFill>
                  <a:schemeClr val="accent2"/>
                </a:solidFill>
                <a:latin typeface="Arial Narrow" panose="020B0606020202030204" pitchFamily="34" charset="0"/>
              </a:rPr>
              <a:t>Valorile și principiile UE</a:t>
            </a:r>
            <a:endParaRPr lang="ro-RO" dirty="0">
              <a:solidFill>
                <a:schemeClr val="accent2"/>
              </a:solidFill>
              <a:latin typeface="Arial Narrow" panose="020B0606020202030204" pitchFamily="34" charset="0"/>
            </a:endParaRPr>
          </a:p>
        </p:txBody>
      </p:sp>
      <p:sp>
        <p:nvSpPr>
          <p:cNvPr id="3" name="Content Placeholder 2"/>
          <p:cNvSpPr>
            <a:spLocks noGrp="1"/>
          </p:cNvSpPr>
          <p:nvPr>
            <p:ph idx="1"/>
          </p:nvPr>
        </p:nvSpPr>
        <p:spPr>
          <a:xfrm>
            <a:off x="3863661" y="2018921"/>
            <a:ext cx="7778840" cy="3880773"/>
          </a:xfrm>
        </p:spPr>
        <p:txBody>
          <a:bodyPr>
            <a:normAutofit/>
          </a:bodyPr>
          <a:lstStyle/>
          <a:p>
            <a:r>
              <a:rPr lang="ro-RO" sz="2400" b="1" dirty="0" smtClean="0">
                <a:latin typeface="Arial Narrow" panose="020B0606020202030204" pitchFamily="34" charset="0"/>
              </a:rPr>
              <a:t>Cetățenia europeană </a:t>
            </a:r>
            <a:r>
              <a:rPr lang="ro-RO" sz="2400" dirty="0" smtClean="0">
                <a:latin typeface="Arial Narrow" panose="020B0606020202030204" pitchFamily="34" charset="0"/>
              </a:rPr>
              <a:t>- instituita prin prevederile Tratatului de la Maastricht, care a introdus în Tratatul CE partea a doua, "Cetățenia Uniunii", cuprinzând art.8(17)-8 E (22).</a:t>
            </a:r>
          </a:p>
          <a:p>
            <a:r>
              <a:rPr lang="ro-RO" sz="2400" dirty="0" smtClean="0">
                <a:latin typeface="Arial Narrow" panose="020B0606020202030204" pitchFamily="34" charset="0"/>
              </a:rPr>
              <a:t>Astfel, conform dispozițiilor art. 8(17): se instituie o cetățenie a Uniunii. “Este cetățean al Uniunii orice persoană având naționalitatea unui stat membru”</a:t>
            </a:r>
          </a:p>
          <a:p>
            <a:r>
              <a:rPr lang="ro-RO" sz="2400" dirty="0" smtClean="0">
                <a:latin typeface="Arial Narrow" panose="020B0606020202030204" pitchFamily="34" charset="0"/>
              </a:rPr>
              <a:t>Din calitatea de cetățean european decurg o serie de drepturi: drepturi politice, libertăți cu caracter economic și drepturile garanții</a:t>
            </a:r>
          </a:p>
          <a:p>
            <a:endParaRPr lang="ro-RO" dirty="0"/>
          </a:p>
        </p:txBody>
      </p:sp>
    </p:spTree>
    <p:extLst>
      <p:ext uri="{BB962C8B-B14F-4D97-AF65-F5344CB8AC3E}">
        <p14:creationId xmlns:p14="http://schemas.microsoft.com/office/powerpoint/2010/main" val="235233679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flipH="1">
            <a:off x="4584875" y="682580"/>
            <a:ext cx="6439437" cy="1171978"/>
          </a:xfrm>
        </p:spPr>
        <p:txBody>
          <a:bodyPr>
            <a:normAutofit/>
          </a:bodyPr>
          <a:lstStyle/>
          <a:p>
            <a:r>
              <a:rPr lang="ro-RO" sz="5400" b="1" dirty="0">
                <a:solidFill>
                  <a:schemeClr val="accent2"/>
                </a:solidFill>
                <a:latin typeface="Arial Narrow" panose="020B0606020202030204" pitchFamily="34" charset="0"/>
              </a:rPr>
              <a:t>Valorile și principiile UE</a:t>
            </a:r>
            <a:endParaRPr lang="ro-RO" dirty="0">
              <a:solidFill>
                <a:schemeClr val="accent2"/>
              </a:solidFill>
              <a:latin typeface="Arial Narrow" panose="020B0606020202030204" pitchFamily="34" charset="0"/>
            </a:endParaRPr>
          </a:p>
        </p:txBody>
      </p:sp>
      <p:sp>
        <p:nvSpPr>
          <p:cNvPr id="3" name="Content Placeholder 2"/>
          <p:cNvSpPr>
            <a:spLocks noGrp="1"/>
          </p:cNvSpPr>
          <p:nvPr>
            <p:ph idx="1"/>
          </p:nvPr>
        </p:nvSpPr>
        <p:spPr>
          <a:xfrm>
            <a:off x="3845537" y="2302257"/>
            <a:ext cx="7449235" cy="3880773"/>
          </a:xfrm>
        </p:spPr>
        <p:txBody>
          <a:bodyPr/>
          <a:lstStyle/>
          <a:p>
            <a:r>
              <a:rPr lang="en-US" sz="2400" dirty="0" smtClean="0">
                <a:latin typeface="Arial Narrow" panose="020B0606020202030204" pitchFamily="34" charset="0"/>
              </a:rPr>
              <a:t>Article </a:t>
            </a:r>
            <a:r>
              <a:rPr lang="en-US" sz="2400" dirty="0">
                <a:latin typeface="Arial Narrow" panose="020B0606020202030204" pitchFamily="34" charset="0"/>
              </a:rPr>
              <a:t>I-4 </a:t>
            </a:r>
            <a:r>
              <a:rPr lang="en-US" sz="2400" dirty="0" smtClean="0">
                <a:latin typeface="Arial Narrow" panose="020B0606020202030204" pitchFamily="34" charset="0"/>
              </a:rPr>
              <a:t>guarantees </a:t>
            </a:r>
            <a:r>
              <a:rPr lang="en-US" sz="2400" dirty="0">
                <a:latin typeface="Arial Narrow" panose="020B0606020202030204" pitchFamily="34" charset="0"/>
              </a:rPr>
              <a:t>the free movement of persons, goods, services and capital within the Union (the famous "four freedoms") and strictly prohibits any discrimination on grounds of nationality.</a:t>
            </a:r>
            <a:endParaRPr lang="ro-RO" sz="2400" dirty="0">
              <a:latin typeface="Arial Narrow" panose="020B0606020202030204" pitchFamily="34" charset="0"/>
            </a:endParaRPr>
          </a:p>
          <a:p>
            <a:r>
              <a:rPr lang="ro-RO" sz="2400" dirty="0" smtClean="0">
                <a:latin typeface="Arial Narrow" panose="020B0606020202030204" pitchFamily="34" charset="0"/>
              </a:rPr>
              <a:t>Cele patru libertăți fundamentale ale Uniunii Europene</a:t>
            </a:r>
          </a:p>
          <a:p>
            <a:pPr lvl="1"/>
            <a:r>
              <a:rPr lang="pt-BR" sz="2400" dirty="0">
                <a:latin typeface="Arial Narrow" panose="020B0606020202030204" pitchFamily="34" charset="0"/>
              </a:rPr>
              <a:t>Libera circulaţie a </a:t>
            </a:r>
            <a:r>
              <a:rPr lang="pt-BR" sz="2400" dirty="0" smtClean="0">
                <a:latin typeface="Arial Narrow" panose="020B0606020202030204" pitchFamily="34" charset="0"/>
              </a:rPr>
              <a:t>persoanelor</a:t>
            </a:r>
            <a:endParaRPr lang="ro-RO" sz="2400" dirty="0" smtClean="0">
              <a:latin typeface="Arial Narrow" panose="020B0606020202030204" pitchFamily="34" charset="0"/>
            </a:endParaRPr>
          </a:p>
          <a:p>
            <a:pPr lvl="1"/>
            <a:r>
              <a:rPr lang="pt-BR" sz="2400" dirty="0" smtClean="0">
                <a:latin typeface="Arial Narrow" panose="020B0606020202030204" pitchFamily="34" charset="0"/>
              </a:rPr>
              <a:t>Libera </a:t>
            </a:r>
            <a:r>
              <a:rPr lang="pt-BR" sz="2400" dirty="0">
                <a:latin typeface="Arial Narrow" panose="020B0606020202030204" pitchFamily="34" charset="0"/>
              </a:rPr>
              <a:t>circulaţie a </a:t>
            </a:r>
            <a:r>
              <a:rPr lang="pt-BR" sz="2400" dirty="0" smtClean="0">
                <a:latin typeface="Arial Narrow" panose="020B0606020202030204" pitchFamily="34" charset="0"/>
              </a:rPr>
              <a:t>serviciilor</a:t>
            </a:r>
            <a:endParaRPr lang="ro-RO" sz="2400" dirty="0" smtClean="0">
              <a:latin typeface="Arial Narrow" panose="020B0606020202030204" pitchFamily="34" charset="0"/>
            </a:endParaRPr>
          </a:p>
          <a:p>
            <a:pPr lvl="1"/>
            <a:r>
              <a:rPr lang="pt-BR" sz="2400" dirty="0" smtClean="0">
                <a:latin typeface="Arial Narrow" panose="020B0606020202030204" pitchFamily="34" charset="0"/>
              </a:rPr>
              <a:t>Libera </a:t>
            </a:r>
            <a:r>
              <a:rPr lang="pt-BR" sz="2400" dirty="0">
                <a:latin typeface="Arial Narrow" panose="020B0606020202030204" pitchFamily="34" charset="0"/>
              </a:rPr>
              <a:t>circulaţie a </a:t>
            </a:r>
            <a:r>
              <a:rPr lang="pt-BR" sz="2400" dirty="0" smtClean="0">
                <a:latin typeface="Arial Narrow" panose="020B0606020202030204" pitchFamily="34" charset="0"/>
              </a:rPr>
              <a:t>mărfurilor</a:t>
            </a:r>
            <a:endParaRPr lang="ro-RO" sz="2400" dirty="0" smtClean="0">
              <a:latin typeface="Arial Narrow" panose="020B0606020202030204" pitchFamily="34" charset="0"/>
            </a:endParaRPr>
          </a:p>
          <a:p>
            <a:pPr lvl="1"/>
            <a:r>
              <a:rPr lang="pt-BR" sz="2400" dirty="0" smtClean="0">
                <a:latin typeface="Arial Narrow" panose="020B0606020202030204" pitchFamily="34" charset="0"/>
              </a:rPr>
              <a:t>Libera </a:t>
            </a:r>
            <a:r>
              <a:rPr lang="pt-BR" sz="2400" dirty="0">
                <a:latin typeface="Arial Narrow" panose="020B0606020202030204" pitchFamily="34" charset="0"/>
              </a:rPr>
              <a:t>circulaţie a capitalurilor</a:t>
            </a:r>
          </a:p>
          <a:p>
            <a:endParaRPr lang="ro-RO" dirty="0"/>
          </a:p>
        </p:txBody>
      </p:sp>
    </p:spTree>
    <p:extLst>
      <p:ext uri="{BB962C8B-B14F-4D97-AF65-F5344CB8AC3E}">
        <p14:creationId xmlns:p14="http://schemas.microsoft.com/office/powerpoint/2010/main" val="9812499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21239" y="609600"/>
            <a:ext cx="6774288" cy="819955"/>
          </a:xfrm>
        </p:spPr>
        <p:txBody>
          <a:bodyPr>
            <a:normAutofit fontScale="90000"/>
          </a:bodyPr>
          <a:lstStyle/>
          <a:p>
            <a:r>
              <a:rPr lang="ro-RO" sz="6000" b="1" dirty="0">
                <a:solidFill>
                  <a:schemeClr val="accent2"/>
                </a:solidFill>
                <a:latin typeface="Arial Narrow" panose="020B0606020202030204" pitchFamily="34" charset="0"/>
              </a:rPr>
              <a:t>Valorile și </a:t>
            </a:r>
            <a:r>
              <a:rPr lang="ro-RO" sz="6000" b="1" dirty="0" smtClean="0">
                <a:solidFill>
                  <a:schemeClr val="accent2"/>
                </a:solidFill>
                <a:latin typeface="Arial Narrow" panose="020B0606020202030204" pitchFamily="34" charset="0"/>
              </a:rPr>
              <a:t>principiile UE </a:t>
            </a:r>
            <a:r>
              <a:rPr lang="ro-RO" sz="6000" dirty="0">
                <a:solidFill>
                  <a:schemeClr val="accent2"/>
                </a:solidFill>
                <a:latin typeface="Arial Narrow" panose="020B0606020202030204" pitchFamily="34" charset="0"/>
              </a:rPr>
              <a:t/>
            </a:r>
            <a:br>
              <a:rPr lang="ro-RO" sz="6000" dirty="0">
                <a:solidFill>
                  <a:schemeClr val="accent2"/>
                </a:solidFill>
                <a:latin typeface="Arial Narrow" panose="020B0606020202030204" pitchFamily="34" charset="0"/>
              </a:rPr>
            </a:br>
            <a:endParaRPr lang="ro-RO" sz="6000" dirty="0">
              <a:solidFill>
                <a:schemeClr val="accent2"/>
              </a:solidFill>
              <a:latin typeface="Arial Narrow" panose="020B0606020202030204" pitchFamily="34" charset="0"/>
            </a:endParaRPr>
          </a:p>
        </p:txBody>
      </p:sp>
      <p:sp>
        <p:nvSpPr>
          <p:cNvPr id="3" name="Content Placeholder 2"/>
          <p:cNvSpPr>
            <a:spLocks noGrp="1"/>
          </p:cNvSpPr>
          <p:nvPr>
            <p:ph idx="1"/>
          </p:nvPr>
        </p:nvSpPr>
        <p:spPr>
          <a:xfrm>
            <a:off x="3850972" y="812317"/>
            <a:ext cx="7698697" cy="5082988"/>
          </a:xfrm>
        </p:spPr>
        <p:txBody>
          <a:bodyPr>
            <a:normAutofit/>
          </a:bodyPr>
          <a:lstStyle/>
          <a:p>
            <a:pPr marL="0" indent="0">
              <a:buNone/>
            </a:pPr>
            <a:endParaRPr lang="ro-RO" sz="2800" dirty="0">
              <a:solidFill>
                <a:schemeClr val="accent2">
                  <a:lumMod val="75000"/>
                </a:schemeClr>
              </a:solidFill>
              <a:latin typeface="Arial Narrow" panose="020B0606020202030204" pitchFamily="34" charset="0"/>
            </a:endParaRPr>
          </a:p>
          <a:p>
            <a:r>
              <a:rPr lang="ro-RO" sz="3600" b="1" dirty="0" smtClean="0">
                <a:latin typeface="Arial Narrow" panose="020B0606020202030204" pitchFamily="34" charset="0"/>
              </a:rPr>
              <a:t>Libera circulație </a:t>
            </a:r>
            <a:r>
              <a:rPr lang="ro-RO" sz="3600" b="1" dirty="0">
                <a:latin typeface="Arial Narrow" panose="020B0606020202030204" pitchFamily="34" charset="0"/>
              </a:rPr>
              <a:t>a persoanelor </a:t>
            </a:r>
            <a:r>
              <a:rPr lang="ro-RO" sz="3600" dirty="0" smtClean="0">
                <a:latin typeface="Arial Narrow" panose="020B0606020202030204" pitchFamily="34" charset="0"/>
              </a:rPr>
              <a:t>poate fi manifestată prin următoarele </a:t>
            </a:r>
            <a:r>
              <a:rPr lang="ro-RO" sz="3600" dirty="0">
                <a:latin typeface="Arial Narrow" panose="020B0606020202030204" pitchFamily="34" charset="0"/>
              </a:rPr>
              <a:t>forme</a:t>
            </a:r>
            <a:r>
              <a:rPr lang="ro-RO" sz="3600" dirty="0" smtClean="0">
                <a:latin typeface="Arial Narrow" panose="020B0606020202030204" pitchFamily="34" charset="0"/>
              </a:rPr>
              <a:t>:</a:t>
            </a:r>
            <a:endParaRPr lang="ro-RO" sz="3600" dirty="0">
              <a:latin typeface="Arial Narrow" panose="020B0606020202030204" pitchFamily="34" charset="0"/>
            </a:endParaRPr>
          </a:p>
          <a:p>
            <a:pPr lvl="1">
              <a:buFontTx/>
              <a:buChar char="-"/>
            </a:pPr>
            <a:r>
              <a:rPr lang="ro-RO" sz="3200" dirty="0" smtClean="0">
                <a:latin typeface="Arial Narrow" panose="020B0606020202030204" pitchFamily="34" charset="0"/>
              </a:rPr>
              <a:t>dreptul </a:t>
            </a:r>
            <a:r>
              <a:rPr lang="ro-RO" sz="3200" dirty="0">
                <a:latin typeface="Arial Narrow" panose="020B0606020202030204" pitchFamily="34" charset="0"/>
              </a:rPr>
              <a:t>de </a:t>
            </a:r>
            <a:r>
              <a:rPr lang="ro-RO" sz="3200" dirty="0" smtClean="0">
                <a:latin typeface="Arial Narrow" panose="020B0606020202030204" pitchFamily="34" charset="0"/>
              </a:rPr>
              <a:t>liberă circulație și </a:t>
            </a:r>
            <a:r>
              <a:rPr lang="ro-RO" sz="3200" dirty="0">
                <a:latin typeface="Arial Narrow" panose="020B0606020202030204" pitchFamily="34" charset="0"/>
              </a:rPr>
              <a:t>dreptul de sejur pe teritoriul celorlalte state membre</a:t>
            </a:r>
            <a:r>
              <a:rPr lang="ro-RO" sz="3200" dirty="0" smtClean="0">
                <a:latin typeface="Arial Narrow" panose="020B0606020202030204" pitchFamily="34" charset="0"/>
              </a:rPr>
              <a:t>;</a:t>
            </a:r>
          </a:p>
          <a:p>
            <a:pPr lvl="1">
              <a:buFontTx/>
              <a:buChar char="-"/>
            </a:pPr>
            <a:r>
              <a:rPr lang="ro-RO" sz="3200" dirty="0" smtClean="0">
                <a:latin typeface="Arial Narrow" panose="020B0606020202030204" pitchFamily="34" charset="0"/>
              </a:rPr>
              <a:t>dreptul </a:t>
            </a:r>
            <a:r>
              <a:rPr lang="ro-RO" sz="3200" dirty="0">
                <a:latin typeface="Arial Narrow" panose="020B0606020202030204" pitchFamily="34" charset="0"/>
              </a:rPr>
              <a:t>de </a:t>
            </a:r>
            <a:r>
              <a:rPr lang="ro-RO" sz="3200" dirty="0" smtClean="0">
                <a:latin typeface="Arial Narrow" panose="020B0606020202030204" pitchFamily="34" charset="0"/>
              </a:rPr>
              <a:t>liberă circulație </a:t>
            </a:r>
            <a:r>
              <a:rPr lang="ro-RO" sz="3200" dirty="0">
                <a:latin typeface="Arial Narrow" panose="020B0606020202030204" pitchFamily="34" charset="0"/>
              </a:rPr>
              <a:t>a </a:t>
            </a:r>
            <a:r>
              <a:rPr lang="ro-RO" sz="3200" dirty="0" smtClean="0">
                <a:latin typeface="Arial Narrow" panose="020B0606020202030204" pitchFamily="34" charset="0"/>
              </a:rPr>
              <a:t>lucrătorilor </a:t>
            </a:r>
            <a:r>
              <a:rPr lang="ro-RO" sz="3200" dirty="0">
                <a:latin typeface="Arial Narrow" panose="020B0606020202030204" pitchFamily="34" charset="0"/>
              </a:rPr>
              <a:t>ș</a:t>
            </a:r>
            <a:r>
              <a:rPr lang="ro-RO" sz="3200" dirty="0" smtClean="0">
                <a:latin typeface="Arial Narrow" panose="020B0606020202030204" pitchFamily="34" charset="0"/>
              </a:rPr>
              <a:t>i </a:t>
            </a:r>
            <a:r>
              <a:rPr lang="ro-RO" sz="3200" dirty="0">
                <a:latin typeface="Arial Narrow" panose="020B0606020202030204" pitchFamily="34" charset="0"/>
              </a:rPr>
              <a:t>accesul liber la </a:t>
            </a:r>
            <a:r>
              <a:rPr lang="ro-RO" sz="3200" dirty="0" smtClean="0">
                <a:latin typeface="Arial Narrow" panose="020B0606020202030204" pitchFamily="34" charset="0"/>
              </a:rPr>
              <a:t>locuri </a:t>
            </a:r>
            <a:r>
              <a:rPr lang="ro-RO" sz="3200" dirty="0">
                <a:latin typeface="Arial Narrow" panose="020B0606020202030204" pitchFamily="34" charset="0"/>
              </a:rPr>
              <a:t>de </a:t>
            </a:r>
            <a:r>
              <a:rPr lang="ro-RO" sz="3200" dirty="0" smtClean="0">
                <a:latin typeface="Arial Narrow" panose="020B0606020202030204" pitchFamily="34" charset="0"/>
              </a:rPr>
              <a:t>muncă;</a:t>
            </a:r>
          </a:p>
          <a:p>
            <a:pPr lvl="1">
              <a:buFontTx/>
              <a:buChar char="-"/>
            </a:pPr>
            <a:r>
              <a:rPr lang="ro-RO" sz="3200" dirty="0" smtClean="0">
                <a:latin typeface="Arial Narrow" panose="020B0606020202030204" pitchFamily="34" charset="0"/>
              </a:rPr>
              <a:t>libertatea </a:t>
            </a:r>
            <a:r>
              <a:rPr lang="ro-RO" sz="3200" dirty="0">
                <a:latin typeface="Arial Narrow" panose="020B0606020202030204" pitchFamily="34" charset="0"/>
              </a:rPr>
              <a:t>de stabilire pe teritoriul </a:t>
            </a:r>
            <a:r>
              <a:rPr lang="ro-RO" sz="3200" dirty="0" smtClean="0">
                <a:latin typeface="Arial Narrow" panose="020B0606020202030204" pitchFamily="34" charset="0"/>
              </a:rPr>
              <a:t>oricărui </a:t>
            </a:r>
            <a:r>
              <a:rPr lang="ro-RO" sz="3200" dirty="0">
                <a:latin typeface="Arial Narrow" panose="020B0606020202030204" pitchFamily="34" charset="0"/>
              </a:rPr>
              <a:t>stat membru, </a:t>
            </a:r>
            <a:r>
              <a:rPr lang="ro-RO" sz="3200" dirty="0" smtClean="0">
                <a:latin typeface="Arial Narrow" panose="020B0606020202030204" pitchFamily="34" charset="0"/>
              </a:rPr>
              <a:t>inclusiv constituirea și </a:t>
            </a:r>
            <a:r>
              <a:rPr lang="ro-RO" sz="3200" dirty="0">
                <a:latin typeface="Arial Narrow" panose="020B0606020202030204" pitchFamily="34" charset="0"/>
              </a:rPr>
              <a:t>gestionarea </a:t>
            </a:r>
            <a:r>
              <a:rPr lang="ro-RO" sz="3200" dirty="0" smtClean="0">
                <a:latin typeface="Arial Narrow" panose="020B0606020202030204" pitchFamily="34" charset="0"/>
              </a:rPr>
              <a:t>întreprinderilor;</a:t>
            </a:r>
            <a:endParaRPr lang="ro-RO" sz="3200" dirty="0">
              <a:solidFill>
                <a:schemeClr val="accent2">
                  <a:lumMod val="75000"/>
                </a:schemeClr>
              </a:solidFill>
              <a:latin typeface="Arial Narrow" panose="020B0606020202030204" pitchFamily="34" charset="0"/>
            </a:endParaRPr>
          </a:p>
        </p:txBody>
      </p:sp>
    </p:spTree>
    <p:extLst>
      <p:ext uri="{BB962C8B-B14F-4D97-AF65-F5344CB8AC3E}">
        <p14:creationId xmlns:p14="http://schemas.microsoft.com/office/powerpoint/2010/main" val="418373999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14800" y="609600"/>
            <a:ext cx="6954982" cy="831273"/>
          </a:xfrm>
        </p:spPr>
        <p:txBody>
          <a:bodyPr>
            <a:normAutofit fontScale="90000"/>
          </a:bodyPr>
          <a:lstStyle/>
          <a:p>
            <a:r>
              <a:rPr lang="ro-RO" sz="6000" b="1" dirty="0">
                <a:solidFill>
                  <a:schemeClr val="accent2"/>
                </a:solidFill>
                <a:latin typeface="Arial Narrow" panose="020B0606020202030204" pitchFamily="34" charset="0"/>
              </a:rPr>
              <a:t>Valorile și </a:t>
            </a:r>
            <a:r>
              <a:rPr lang="ro-RO" sz="6000" b="1" dirty="0" smtClean="0">
                <a:solidFill>
                  <a:schemeClr val="accent2"/>
                </a:solidFill>
                <a:latin typeface="Arial Narrow" panose="020B0606020202030204" pitchFamily="34" charset="0"/>
              </a:rPr>
              <a:t>principiile UE </a:t>
            </a:r>
            <a:r>
              <a:rPr lang="ro-RO" sz="6000" dirty="0">
                <a:solidFill>
                  <a:schemeClr val="accent2"/>
                </a:solidFill>
                <a:latin typeface="Arial Narrow" panose="020B0606020202030204" pitchFamily="34" charset="0"/>
              </a:rPr>
              <a:t/>
            </a:r>
            <a:br>
              <a:rPr lang="ro-RO" sz="6000" dirty="0">
                <a:solidFill>
                  <a:schemeClr val="accent2"/>
                </a:solidFill>
                <a:latin typeface="Arial Narrow" panose="020B0606020202030204" pitchFamily="34" charset="0"/>
              </a:rPr>
            </a:br>
            <a:endParaRPr lang="ro-RO" sz="6000" dirty="0">
              <a:solidFill>
                <a:schemeClr val="accent2"/>
              </a:solidFill>
              <a:latin typeface="Arial Narrow" panose="020B0606020202030204" pitchFamily="34" charset="0"/>
            </a:endParaRPr>
          </a:p>
        </p:txBody>
      </p:sp>
      <p:sp>
        <p:nvSpPr>
          <p:cNvPr id="3" name="Content Placeholder 2"/>
          <p:cNvSpPr>
            <a:spLocks noGrp="1"/>
          </p:cNvSpPr>
          <p:nvPr>
            <p:ph idx="1"/>
          </p:nvPr>
        </p:nvSpPr>
        <p:spPr>
          <a:xfrm>
            <a:off x="3786388" y="1107583"/>
            <a:ext cx="7624293" cy="4971245"/>
          </a:xfrm>
        </p:spPr>
        <p:txBody>
          <a:bodyPr>
            <a:normAutofit/>
          </a:bodyPr>
          <a:lstStyle/>
          <a:p>
            <a:pPr marL="0" indent="0">
              <a:buNone/>
            </a:pPr>
            <a:r>
              <a:rPr lang="ro-RO" sz="3600" b="1" dirty="0" smtClean="0">
                <a:latin typeface="Arial Narrow" panose="020B0606020202030204" pitchFamily="34" charset="0"/>
              </a:rPr>
              <a:t>Libera circulație </a:t>
            </a:r>
            <a:r>
              <a:rPr lang="ro-RO" sz="3600" b="1" dirty="0">
                <a:latin typeface="Arial Narrow" panose="020B0606020202030204" pitchFamily="34" charset="0"/>
              </a:rPr>
              <a:t>a </a:t>
            </a:r>
            <a:r>
              <a:rPr lang="ro-RO" sz="3600" b="1" dirty="0" smtClean="0">
                <a:latin typeface="Arial Narrow" panose="020B0606020202030204" pitchFamily="34" charset="0"/>
              </a:rPr>
              <a:t>mărfurilor</a:t>
            </a:r>
            <a:endParaRPr lang="ro-RO" sz="3600" dirty="0">
              <a:latin typeface="Arial Narrow" panose="020B0606020202030204" pitchFamily="34" charset="0"/>
            </a:endParaRPr>
          </a:p>
          <a:p>
            <a:pPr lvl="1">
              <a:buFontTx/>
              <a:buChar char="-"/>
            </a:pPr>
            <a:r>
              <a:rPr lang="ro-RO" sz="3400" dirty="0" smtClean="0">
                <a:latin typeface="Arial Narrow" panose="020B0606020202030204" pitchFamily="34" charset="0"/>
              </a:rPr>
              <a:t> interzicerea </a:t>
            </a:r>
            <a:r>
              <a:rPr lang="ro-RO" sz="3400" dirty="0">
                <a:latin typeface="Arial Narrow" panose="020B0606020202030204" pitchFamily="34" charset="0"/>
              </a:rPr>
              <a:t>între statele </a:t>
            </a:r>
            <a:r>
              <a:rPr lang="ro-RO" sz="3400" dirty="0" smtClean="0">
                <a:latin typeface="Arial Narrow" panose="020B0606020202030204" pitchFamily="34" charset="0"/>
              </a:rPr>
              <a:t>membre UE </a:t>
            </a:r>
            <a:r>
              <a:rPr lang="ro-RO" sz="3400" dirty="0">
                <a:latin typeface="Arial Narrow" panose="020B0606020202030204" pitchFamily="34" charset="0"/>
              </a:rPr>
              <a:t>a taxelor vamale asupra importurilor </a:t>
            </a:r>
            <a:r>
              <a:rPr lang="ro-RO" sz="3400" dirty="0" smtClean="0">
                <a:latin typeface="Arial Narrow" panose="020B0606020202030204" pitchFamily="34" charset="0"/>
              </a:rPr>
              <a:t>și </a:t>
            </a:r>
            <a:r>
              <a:rPr lang="ro-RO" sz="3400" dirty="0">
                <a:latin typeface="Arial Narrow" panose="020B0606020202030204" pitchFamily="34" charset="0"/>
              </a:rPr>
              <a:t>exporturilor;</a:t>
            </a:r>
          </a:p>
          <a:p>
            <a:pPr lvl="1">
              <a:buFontTx/>
              <a:buChar char="-"/>
            </a:pPr>
            <a:r>
              <a:rPr lang="ro-RO" sz="3400" dirty="0" smtClean="0">
                <a:latin typeface="Arial Narrow" panose="020B0606020202030204" pitchFamily="34" charset="0"/>
              </a:rPr>
              <a:t> interzicerea </a:t>
            </a:r>
            <a:r>
              <a:rPr lang="ro-RO" sz="3400" dirty="0">
                <a:latin typeface="Arial Narrow" panose="020B0606020202030204" pitchFamily="34" charset="0"/>
              </a:rPr>
              <a:t>între </a:t>
            </a:r>
            <a:r>
              <a:rPr lang="ro-RO" sz="3400" dirty="0" smtClean="0">
                <a:latin typeface="Arial Narrow" panose="020B0606020202030204" pitchFamily="34" charset="0"/>
              </a:rPr>
              <a:t>țările UE a </a:t>
            </a:r>
            <a:r>
              <a:rPr lang="ro-RO" sz="3400" dirty="0">
                <a:latin typeface="Arial Narrow" panose="020B0606020202030204" pitchFamily="34" charset="0"/>
              </a:rPr>
              <a:t>oricăror alte taxe </a:t>
            </a:r>
            <a:r>
              <a:rPr lang="ro-RO" sz="3400" dirty="0" smtClean="0">
                <a:latin typeface="Arial Narrow" panose="020B0606020202030204" pitchFamily="34" charset="0"/>
              </a:rPr>
              <a:t>cu efect </a:t>
            </a:r>
            <a:r>
              <a:rPr lang="ro-RO" sz="3400" dirty="0">
                <a:latin typeface="Arial Narrow" panose="020B0606020202030204" pitchFamily="34" charset="0"/>
              </a:rPr>
              <a:t>echivalent taxelor vamale,</a:t>
            </a:r>
          </a:p>
          <a:p>
            <a:pPr lvl="1">
              <a:buFontTx/>
              <a:buChar char="-"/>
            </a:pPr>
            <a:r>
              <a:rPr lang="ro-RO" sz="3400" dirty="0" smtClean="0">
                <a:latin typeface="Arial Narrow" panose="020B0606020202030204" pitchFamily="34" charset="0"/>
              </a:rPr>
              <a:t> eliminarea restricțiilor </a:t>
            </a:r>
            <a:r>
              <a:rPr lang="ro-RO" sz="3400" dirty="0">
                <a:latin typeface="Arial Narrow" panose="020B0606020202030204" pitchFamily="34" charset="0"/>
              </a:rPr>
              <a:t>cantitative </a:t>
            </a:r>
            <a:r>
              <a:rPr lang="ro-RO" sz="3400" dirty="0" smtClean="0">
                <a:latin typeface="Arial Narrow" panose="020B0606020202030204" pitchFamily="34" charset="0"/>
              </a:rPr>
              <a:t> </a:t>
            </a:r>
            <a:endParaRPr lang="ro-RO" sz="3400" dirty="0">
              <a:latin typeface="Arial Narrow" panose="020B0606020202030204" pitchFamily="34" charset="0"/>
            </a:endParaRPr>
          </a:p>
          <a:p>
            <a:pPr lvl="1">
              <a:buFontTx/>
              <a:buChar char="-"/>
            </a:pPr>
            <a:r>
              <a:rPr lang="ro-RO" sz="3400" dirty="0" smtClean="0">
                <a:latin typeface="Arial Narrow" panose="020B0606020202030204" pitchFamily="34" charset="0"/>
              </a:rPr>
              <a:t> adoptarea </a:t>
            </a:r>
            <a:r>
              <a:rPr lang="ro-RO" sz="3400" dirty="0">
                <a:latin typeface="Arial Narrow" panose="020B0606020202030204" pitchFamily="34" charset="0"/>
              </a:rPr>
              <a:t>unui tarif vamal comun în </a:t>
            </a:r>
            <a:r>
              <a:rPr lang="ro-RO" sz="3400" dirty="0" smtClean="0">
                <a:latin typeface="Arial Narrow" panose="020B0606020202030204" pitchFamily="34" charset="0"/>
              </a:rPr>
              <a:t>relațiile </a:t>
            </a:r>
            <a:r>
              <a:rPr lang="ro-RO" sz="3400" dirty="0">
                <a:latin typeface="Arial Narrow" panose="020B0606020202030204" pitchFamily="34" charset="0"/>
              </a:rPr>
              <a:t>cu </a:t>
            </a:r>
            <a:r>
              <a:rPr lang="ro-RO" sz="3400" dirty="0" smtClean="0">
                <a:latin typeface="Arial Narrow" panose="020B0606020202030204" pitchFamily="34" charset="0"/>
              </a:rPr>
              <a:t>statele din afara UE</a:t>
            </a:r>
            <a:endParaRPr lang="ro-RO" sz="3400" dirty="0">
              <a:latin typeface="Arial Narrow" panose="020B0606020202030204" pitchFamily="34" charset="0"/>
            </a:endParaRPr>
          </a:p>
        </p:txBody>
      </p:sp>
    </p:spTree>
    <p:extLst>
      <p:ext uri="{BB962C8B-B14F-4D97-AF65-F5344CB8AC3E}">
        <p14:creationId xmlns:p14="http://schemas.microsoft.com/office/powerpoint/2010/main" val="381819431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flipH="1">
            <a:off x="4134116" y="631066"/>
            <a:ext cx="6697015" cy="685800"/>
          </a:xfrm>
        </p:spPr>
        <p:txBody>
          <a:bodyPr>
            <a:normAutofit fontScale="90000"/>
          </a:bodyPr>
          <a:lstStyle/>
          <a:p>
            <a:r>
              <a:rPr lang="ro-RO" sz="5400" b="1" dirty="0">
                <a:solidFill>
                  <a:schemeClr val="accent2"/>
                </a:solidFill>
                <a:latin typeface="Arial Narrow" panose="020B0606020202030204" pitchFamily="34" charset="0"/>
              </a:rPr>
              <a:t>Valorile și principiile UE</a:t>
            </a:r>
            <a:endParaRPr lang="en-US" dirty="0">
              <a:solidFill>
                <a:schemeClr val="accent2"/>
              </a:solidFill>
              <a:latin typeface="Arial Narrow" panose="020B0606020202030204" pitchFamily="34" charset="0"/>
            </a:endParaRPr>
          </a:p>
        </p:txBody>
      </p:sp>
      <p:sp>
        <p:nvSpPr>
          <p:cNvPr id="3" name="Content Placeholder 2"/>
          <p:cNvSpPr>
            <a:spLocks noGrp="1"/>
          </p:cNvSpPr>
          <p:nvPr>
            <p:ph idx="1"/>
          </p:nvPr>
        </p:nvSpPr>
        <p:spPr>
          <a:xfrm>
            <a:off x="4134118" y="1600200"/>
            <a:ext cx="7405352" cy="4961965"/>
          </a:xfrm>
        </p:spPr>
        <p:txBody>
          <a:bodyPr>
            <a:normAutofit fontScale="92500"/>
          </a:bodyPr>
          <a:lstStyle/>
          <a:p>
            <a:r>
              <a:rPr lang="ro-RO" sz="2400" dirty="0" smtClean="0">
                <a:latin typeface="Arial Narrow" panose="020B0606020202030204" pitchFamily="34" charset="0"/>
              </a:rPr>
              <a:t>Tratatul privind Uniunea Europeană prevede că </a:t>
            </a:r>
            <a:r>
              <a:rPr lang="ro-RO" sz="2400" b="1" dirty="0" smtClean="0">
                <a:latin typeface="Arial Narrow" panose="020B0606020202030204" pitchFamily="34" charset="0"/>
              </a:rPr>
              <a:t>orice țară europeană</a:t>
            </a:r>
            <a:r>
              <a:rPr lang="ro-RO" sz="2400" dirty="0" smtClean="0">
                <a:latin typeface="Arial Narrow" panose="020B0606020202030204" pitchFamily="34" charset="0"/>
              </a:rPr>
              <a:t> poate depune cererea de aderare dacă </a:t>
            </a:r>
            <a:r>
              <a:rPr lang="ro-RO" sz="2400" b="1" dirty="0" smtClean="0">
                <a:latin typeface="Arial Narrow" panose="020B0606020202030204" pitchFamily="34" charset="0"/>
              </a:rPr>
              <a:t>respectă valorile democratice ale UE</a:t>
            </a:r>
            <a:r>
              <a:rPr lang="ro-RO" sz="2400" dirty="0" smtClean="0">
                <a:latin typeface="Arial Narrow" panose="020B0606020202030204" pitchFamily="34" charset="0"/>
              </a:rPr>
              <a:t> </a:t>
            </a:r>
            <a:r>
              <a:rPr lang="ro-RO" sz="2400" dirty="0" err="1" smtClean="0">
                <a:latin typeface="Arial Narrow" panose="020B0606020202030204" pitchFamily="34" charset="0"/>
              </a:rPr>
              <a:t>şi</a:t>
            </a:r>
            <a:r>
              <a:rPr lang="ro-RO" sz="2400" dirty="0" smtClean="0">
                <a:latin typeface="Arial Narrow" panose="020B0606020202030204" pitchFamily="34" charset="0"/>
              </a:rPr>
              <a:t> se angajează să le promoveze.</a:t>
            </a:r>
          </a:p>
          <a:p>
            <a:r>
              <a:rPr lang="ro-RO" sz="2400" dirty="0" smtClean="0">
                <a:latin typeface="Arial Narrow" panose="020B0606020202030204" pitchFamily="34" charset="0"/>
              </a:rPr>
              <a:t>O țară poate deveni membră a UE dacă reunește toate </a:t>
            </a:r>
            <a:r>
              <a:rPr lang="ro-RO" sz="2400" b="1" dirty="0" smtClean="0">
                <a:latin typeface="Arial Narrow" panose="020B0606020202030204" pitchFamily="34" charset="0"/>
              </a:rPr>
              <a:t>criteriile de aderare</a:t>
            </a:r>
            <a:r>
              <a:rPr lang="ro-RO" sz="2400" dirty="0" smtClean="0">
                <a:latin typeface="Arial Narrow" panose="020B0606020202030204" pitchFamily="34" charset="0"/>
              </a:rPr>
              <a:t>:</a:t>
            </a:r>
          </a:p>
          <a:p>
            <a:r>
              <a:rPr lang="ro-RO" sz="2400" b="1" dirty="0" smtClean="0">
                <a:latin typeface="Arial Narrow" panose="020B0606020202030204" pitchFamily="34" charset="0"/>
              </a:rPr>
              <a:t>politic</a:t>
            </a:r>
            <a:r>
              <a:rPr lang="ro-RO" sz="2400" dirty="0" smtClean="0">
                <a:latin typeface="Arial Narrow" panose="020B0606020202030204" pitchFamily="34" charset="0"/>
              </a:rPr>
              <a:t> – trebuie să dispună de instituții stabile care să garanteze democrația, statul de drept </a:t>
            </a:r>
            <a:r>
              <a:rPr lang="ro-RO" sz="2400" dirty="0" err="1" smtClean="0">
                <a:latin typeface="Arial Narrow" panose="020B0606020202030204" pitchFamily="34" charset="0"/>
              </a:rPr>
              <a:t>şi</a:t>
            </a:r>
            <a:r>
              <a:rPr lang="ro-RO" sz="2400" dirty="0" smtClean="0">
                <a:latin typeface="Arial Narrow" panose="020B0606020202030204" pitchFamily="34" charset="0"/>
              </a:rPr>
              <a:t> respectarea drepturilor omului</a:t>
            </a:r>
          </a:p>
          <a:p>
            <a:r>
              <a:rPr lang="ro-RO" sz="2400" b="1" dirty="0" smtClean="0">
                <a:latin typeface="Arial Narrow" panose="020B0606020202030204" pitchFamily="34" charset="0"/>
              </a:rPr>
              <a:t>economic</a:t>
            </a:r>
            <a:r>
              <a:rPr lang="ro-RO" sz="2400" dirty="0" smtClean="0">
                <a:latin typeface="Arial Narrow" panose="020B0606020202030204" pitchFamily="34" charset="0"/>
              </a:rPr>
              <a:t> – trebuie să aibă o economie de piață funcțională </a:t>
            </a:r>
            <a:r>
              <a:rPr lang="ro-RO" sz="2400" dirty="0" err="1" smtClean="0">
                <a:latin typeface="Arial Narrow" panose="020B0606020202030204" pitchFamily="34" charset="0"/>
              </a:rPr>
              <a:t>şi</a:t>
            </a:r>
            <a:r>
              <a:rPr lang="ro-RO" sz="2400" dirty="0" smtClean="0">
                <a:latin typeface="Arial Narrow" panose="020B0606020202030204" pitchFamily="34" charset="0"/>
              </a:rPr>
              <a:t> să poată face </a:t>
            </a:r>
            <a:r>
              <a:rPr lang="ro-RO" sz="2400" dirty="0" err="1" smtClean="0">
                <a:latin typeface="Arial Narrow" panose="020B0606020202030204" pitchFamily="34" charset="0"/>
              </a:rPr>
              <a:t>faţă</a:t>
            </a:r>
            <a:r>
              <a:rPr lang="ro-RO" sz="2400" dirty="0" smtClean="0">
                <a:latin typeface="Arial Narrow" panose="020B0606020202030204" pitchFamily="34" charset="0"/>
              </a:rPr>
              <a:t> presiunii concurențiale </a:t>
            </a:r>
            <a:r>
              <a:rPr lang="ro-RO" sz="2400" dirty="0" err="1" smtClean="0">
                <a:latin typeface="Arial Narrow" panose="020B0606020202030204" pitchFamily="34" charset="0"/>
              </a:rPr>
              <a:t>şi</a:t>
            </a:r>
            <a:r>
              <a:rPr lang="ro-RO" sz="2400" dirty="0" smtClean="0">
                <a:latin typeface="Arial Narrow" panose="020B0606020202030204" pitchFamily="34" charset="0"/>
              </a:rPr>
              <a:t> forțelor pieței din cadrul Uniunii</a:t>
            </a:r>
          </a:p>
          <a:p>
            <a:r>
              <a:rPr lang="ro-RO" sz="2400" b="1" dirty="0" smtClean="0">
                <a:latin typeface="Arial Narrow" panose="020B0606020202030204" pitchFamily="34" charset="0"/>
              </a:rPr>
              <a:t>juridic</a:t>
            </a:r>
            <a:r>
              <a:rPr lang="ro-RO" sz="2400" dirty="0" smtClean="0">
                <a:latin typeface="Arial Narrow" panose="020B0606020202030204" pitchFamily="34" charset="0"/>
              </a:rPr>
              <a:t> – trebuie să accepte legislația </a:t>
            </a:r>
            <a:r>
              <a:rPr lang="ro-RO" sz="2400" dirty="0" err="1" smtClean="0">
                <a:latin typeface="Arial Narrow" panose="020B0606020202030204" pitchFamily="34" charset="0"/>
              </a:rPr>
              <a:t>şi</a:t>
            </a:r>
            <a:r>
              <a:rPr lang="ro-RO" sz="2400" dirty="0" smtClean="0">
                <a:latin typeface="Arial Narrow" panose="020B0606020202030204" pitchFamily="34" charset="0"/>
              </a:rPr>
              <a:t> practica UE - în special obiectivele majore care </a:t>
            </a:r>
            <a:r>
              <a:rPr lang="ro-RO" sz="2400" dirty="0" err="1" smtClean="0">
                <a:latin typeface="Arial Narrow" panose="020B0606020202030204" pitchFamily="34" charset="0"/>
              </a:rPr>
              <a:t>ţin</a:t>
            </a:r>
            <a:r>
              <a:rPr lang="ro-RO" sz="2400" dirty="0" smtClean="0">
                <a:latin typeface="Arial Narrow" panose="020B0606020202030204" pitchFamily="34" charset="0"/>
              </a:rPr>
              <a:t> de uniunea politică, economică </a:t>
            </a:r>
            <a:r>
              <a:rPr lang="ro-RO" sz="2400" dirty="0" err="1" smtClean="0">
                <a:latin typeface="Arial Narrow" panose="020B0606020202030204" pitchFamily="34" charset="0"/>
              </a:rPr>
              <a:t>şi</a:t>
            </a:r>
            <a:r>
              <a:rPr lang="ro-RO" sz="2400" dirty="0" smtClean="0">
                <a:latin typeface="Arial Narrow" panose="020B0606020202030204" pitchFamily="34" charset="0"/>
              </a:rPr>
              <a:t> monetară.</a:t>
            </a:r>
          </a:p>
          <a:p>
            <a:endParaRPr lang="en-US" dirty="0"/>
          </a:p>
        </p:txBody>
      </p:sp>
    </p:spTree>
    <p:extLst>
      <p:ext uri="{BB962C8B-B14F-4D97-AF65-F5344CB8AC3E}">
        <p14:creationId xmlns:p14="http://schemas.microsoft.com/office/powerpoint/2010/main" val="2476579545"/>
      </p:ext>
    </p:extLst>
  </p:cSld>
  <p:clrMapOvr>
    <a:masterClrMapping/>
  </p:clrMapOvr>
  <p:timing>
    <p:tnLst>
      <p:par>
        <p:cTn id="1" dur="indefinite" restart="never" nodeType="tmRoot"/>
      </p:par>
    </p:tnLst>
  </p:timing>
</p:sld>
</file>

<file path=ppt/theme/theme1.xml><?xml version="1.0" encoding="utf-8"?>
<a:theme xmlns:a="http://schemas.openxmlformats.org/drawingml/2006/main" name="Frame">
  <a:themeElements>
    <a:clrScheme name="Frame">
      <a:dk1>
        <a:srgbClr val="000000"/>
      </a:dk1>
      <a:lt1>
        <a:srgbClr val="FFFFFF"/>
      </a:lt1>
      <a:dk2>
        <a:srgbClr val="545454"/>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Frame">
      <a:maj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Frame">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20000"/>
                <a:lumMod val="102000"/>
              </a:schemeClr>
            </a:gs>
            <a:gs pos="48000">
              <a:schemeClr val="phClr">
                <a:tint val="98000"/>
                <a:shade val="90000"/>
                <a:satMod val="110000"/>
                <a:lumMod val="103000"/>
              </a:schemeClr>
            </a:gs>
            <a:gs pos="100000">
              <a:schemeClr val="phClr">
                <a:tint val="98000"/>
                <a:shade val="8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Frame" id="{F226E7A2-7162-461C-9490-D27D9DC04E43}" vid="{629A0216-3BBD-45C0-B63F-2683BEA18F60}"/>
    </a:ext>
  </a:extLst>
</a:theme>
</file>

<file path=docProps/app.xml><?xml version="1.0" encoding="utf-8"?>
<Properties xmlns="http://schemas.openxmlformats.org/officeDocument/2006/extended-properties" xmlns:vt="http://schemas.openxmlformats.org/officeDocument/2006/docPropsVTypes">
  <Template>TM03457475[[fn=Frame]]</Template>
  <TotalTime>42</TotalTime>
  <Words>372</Words>
  <Application>Microsoft Office PowerPoint</Application>
  <PresentationFormat>Widescreen</PresentationFormat>
  <Paragraphs>40</Paragraphs>
  <Slides>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 Narrow</vt:lpstr>
      <vt:lpstr>Corbel</vt:lpstr>
      <vt:lpstr>Wingdings 2</vt:lpstr>
      <vt:lpstr>Frame</vt:lpstr>
      <vt:lpstr>Valorile și principiile Uniunii Europene</vt:lpstr>
      <vt:lpstr>Valorile și principiile UE </vt:lpstr>
      <vt:lpstr>Valorile și principiile UE  </vt:lpstr>
      <vt:lpstr>Valorile și principiile UE</vt:lpstr>
      <vt:lpstr>Valorile și principiile UE</vt:lpstr>
      <vt:lpstr>Valorile și principiile UE  </vt:lpstr>
      <vt:lpstr>Valorile și principiile UE  </vt:lpstr>
      <vt:lpstr>Valorile și principiile UE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Valorile și principiile Uniunii Europene</dc:title>
  <dc:creator>Bianca Toma</dc:creator>
  <cp:lastModifiedBy>SERBAN Doina</cp:lastModifiedBy>
  <cp:revision>3</cp:revision>
  <dcterms:created xsi:type="dcterms:W3CDTF">2017-01-18T09:55:13Z</dcterms:created>
  <dcterms:modified xsi:type="dcterms:W3CDTF">2017-02-17T07:23:18Z</dcterms:modified>
</cp:coreProperties>
</file>