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9" r:id="rId1"/>
  </p:sldMasterIdLst>
  <p:sldIdLst>
    <p:sldId id="257" r:id="rId2"/>
    <p:sldId id="258" r:id="rId3"/>
    <p:sldId id="259" r:id="rId4"/>
    <p:sldId id="261" r:id="rId5"/>
    <p:sldId id="262" r:id="rId6"/>
    <p:sldId id="263" r:id="rId7"/>
    <p:sldId id="264" r:id="rId8"/>
    <p:sldId id="293" r:id="rId9"/>
    <p:sldId id="265" r:id="rId10"/>
    <p:sldId id="266" r:id="rId11"/>
    <p:sldId id="267" r:id="rId12"/>
    <p:sldId id="268" r:id="rId13"/>
    <p:sldId id="269" r:id="rId14"/>
    <p:sldId id="270" r:id="rId15"/>
    <p:sldId id="287" r:id="rId1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Bianca Toma" initials="BT" lastIdx="2" clrIdx="0">
    <p:extLst>
      <p:ext uri="{19B8F6BF-5375-455C-9EA6-DF929625EA0E}">
        <p15:presenceInfo xmlns:p15="http://schemas.microsoft.com/office/powerpoint/2012/main" userId="84be9e0274311559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BEC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55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4960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84686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900189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458349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5979929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30101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smtClean="0"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769897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73612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1523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50509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2/17/2017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60487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25308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50123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11891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2/17/2017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68745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430647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2/17/2017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41573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  <p:sldLayoutId id="2147483682" r:id="rId13"/>
    <p:sldLayoutId id="2147483683" r:id="rId14"/>
    <p:sldLayoutId id="2147483684" r:id="rId15"/>
    <p:sldLayoutId id="214748368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uroparl.europa.eu/meps/ro/map.html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uroparl.europa.eu/plenary/ro/agendas.html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uroparl.europa.eu/news/en/news-room/content/20140715IFG52483/html/Plenary-at-a-glance" TargetMode="External"/><Relationship Id="rId2" Type="http://schemas.openxmlformats.org/officeDocument/2006/relationships/hyperlink" Target="https://www.europarltv.europa.eu/ro/home" TargetMode="Externa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mailto:bianca.toma@crpe.ro" TargetMode="Externa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slideLayout" Target="../slideLayouts/slideLayout2.xml"/><Relationship Id="rId1" Type="http://schemas.openxmlformats.org/officeDocument/2006/relationships/video" Target="https://www.youtube.com/embed/ypMvDKW5qm0" TargetMode="Externa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61565" y="2043953"/>
            <a:ext cx="7449670" cy="2595282"/>
          </a:xfrm>
        </p:spPr>
        <p:txBody>
          <a:bodyPr/>
          <a:lstStyle/>
          <a:p>
            <a:r>
              <a:rPr lang="ro-RO" sz="6000" b="1" dirty="0" smtClean="0">
                <a:solidFill>
                  <a:schemeClr val="accent2">
                    <a:lumMod val="50000"/>
                  </a:schemeClr>
                </a:solidFill>
                <a:latin typeface="Arial Narrow" panose="020B0606020202030204" pitchFamily="34" charset="0"/>
              </a:rPr>
              <a:t>Parlament</a:t>
            </a:r>
            <a:r>
              <a:rPr lang="en-US" sz="6000" b="1" dirty="0" smtClean="0">
                <a:solidFill>
                  <a:schemeClr val="accent2">
                    <a:lumMod val="50000"/>
                  </a:schemeClr>
                </a:solidFill>
                <a:latin typeface="Arial Narrow" panose="020B0606020202030204" pitchFamily="34" charset="0"/>
              </a:rPr>
              <a:t>ul European</a:t>
            </a:r>
            <a:r>
              <a:rPr lang="ro-RO" sz="6000" b="1" dirty="0" smtClean="0">
                <a:solidFill>
                  <a:schemeClr val="accent2">
                    <a:lumMod val="50000"/>
                  </a:schemeClr>
                </a:solidFill>
                <a:latin typeface="Arial Narrow" panose="020B0606020202030204" pitchFamily="34" charset="0"/>
              </a:rPr>
              <a:t> </a:t>
            </a:r>
            <a:r>
              <a:rPr lang="en-US" b="1" dirty="0" smtClean="0">
                <a:solidFill>
                  <a:schemeClr val="accent1">
                    <a:lumMod val="75000"/>
                  </a:schemeClr>
                </a:solidFill>
                <a:latin typeface="Arial Narrow" panose="020B0606020202030204" pitchFamily="34" charset="0"/>
              </a:rPr>
              <a:t>Cum se iau deciziile</a:t>
            </a:r>
            <a:endParaRPr lang="en-US" b="1" dirty="0">
              <a:solidFill>
                <a:schemeClr val="accent1">
                  <a:lumMod val="7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9487" y="5022716"/>
            <a:ext cx="7701750" cy="988119"/>
          </a:xfrm>
        </p:spPr>
        <p:txBody>
          <a:bodyPr>
            <a:normAutofit lnSpcReduction="10000"/>
          </a:bodyPr>
          <a:lstStyle/>
          <a:p>
            <a:r>
              <a:rPr lang="ro-RO" sz="2800" b="1" dirty="0" smtClean="0">
                <a:solidFill>
                  <a:srgbClr val="FFC000"/>
                </a:solidFill>
              </a:rPr>
              <a:t>Școli-ambasador </a:t>
            </a:r>
            <a:r>
              <a:rPr lang="ro-RO" sz="2800" b="1" dirty="0">
                <a:solidFill>
                  <a:srgbClr val="FFC000"/>
                </a:solidFill>
              </a:rPr>
              <a:t>ale Parlamentului </a:t>
            </a:r>
            <a:r>
              <a:rPr lang="ro-RO" sz="2800" b="1" dirty="0" smtClean="0">
                <a:solidFill>
                  <a:srgbClr val="FFC000"/>
                </a:solidFill>
              </a:rPr>
              <a:t>European</a:t>
            </a:r>
            <a:endParaRPr lang="en-US" sz="2800" b="1" dirty="0" smtClean="0">
              <a:solidFill>
                <a:srgbClr val="FFC000"/>
              </a:solidFill>
            </a:endParaRPr>
          </a:p>
          <a:p>
            <a:r>
              <a:rPr lang="ro-RO" sz="2400" b="1" dirty="0" smtClean="0">
                <a:solidFill>
                  <a:schemeClr val="bg1">
                    <a:lumMod val="65000"/>
                  </a:schemeClr>
                </a:solidFill>
              </a:rPr>
              <a:t>București, </a:t>
            </a:r>
            <a:r>
              <a:rPr lang="en-US" sz="2400" b="1" dirty="0" smtClean="0">
                <a:solidFill>
                  <a:schemeClr val="bg1">
                    <a:lumMod val="65000"/>
                  </a:schemeClr>
                </a:solidFill>
              </a:rPr>
              <a:t>9 -10 februarie </a:t>
            </a:r>
            <a:r>
              <a:rPr lang="ro-RO" sz="2400" b="1" dirty="0" smtClean="0">
                <a:solidFill>
                  <a:schemeClr val="bg1">
                    <a:lumMod val="65000"/>
                  </a:schemeClr>
                </a:solidFill>
              </a:rPr>
              <a:t>201</a:t>
            </a:r>
            <a:r>
              <a:rPr lang="en-US" sz="2400" b="1" dirty="0" smtClean="0">
                <a:solidFill>
                  <a:schemeClr val="bg1">
                    <a:lumMod val="65000"/>
                  </a:schemeClr>
                </a:solidFill>
              </a:rPr>
              <a:t>7</a:t>
            </a:r>
            <a:endParaRPr lang="ro-RO" sz="2400" dirty="0">
              <a:solidFill>
                <a:schemeClr val="bg1">
                  <a:lumMod val="65000"/>
                </a:schemeClr>
              </a:solidFill>
            </a:endParaRPr>
          </a:p>
        </p:txBody>
      </p:sp>
      <p:pic>
        <p:nvPicPr>
          <p:cNvPr id="1026" name="Picture 2" descr="EP Signature RGB_RO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09487" y="552349"/>
            <a:ext cx="3800742" cy="149160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2087384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731121" y="2989728"/>
            <a:ext cx="8628031" cy="1326777"/>
          </a:xfrm>
        </p:spPr>
        <p:txBody>
          <a:bodyPr>
            <a:noAutofit/>
          </a:bodyPr>
          <a:lstStyle/>
          <a:p>
            <a:r>
              <a:rPr lang="ro-RO" sz="8000" b="1" dirty="0" smtClean="0">
                <a:solidFill>
                  <a:schemeClr val="accent2">
                    <a:lumMod val="75000"/>
                  </a:schemeClr>
                </a:solidFill>
              </a:rPr>
              <a:t>Deputații europeni</a:t>
            </a:r>
            <a:endParaRPr lang="ro-RO" sz="8000" b="1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733855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927846" y="609600"/>
            <a:ext cx="8346155" cy="775447"/>
          </a:xfrm>
        </p:spPr>
        <p:txBody>
          <a:bodyPr>
            <a:normAutofit fontScale="90000"/>
          </a:bodyPr>
          <a:lstStyle/>
          <a:p>
            <a:r>
              <a:rPr lang="ro-RO" sz="5400" b="1" dirty="0" smtClean="0">
                <a:latin typeface="Arial Narrow" panose="020B0606020202030204" pitchFamily="34" charset="0"/>
              </a:rPr>
              <a:t>Membrii Parlamentului European</a:t>
            </a:r>
            <a:endParaRPr lang="ro-RO" sz="5400" b="1" dirty="0">
              <a:latin typeface="Arial Narrow" panose="020B0606020202030204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564776" y="1653988"/>
            <a:ext cx="8709226" cy="4921623"/>
          </a:xfrm>
        </p:spPr>
        <p:txBody>
          <a:bodyPr>
            <a:normAutofit lnSpcReduction="10000"/>
          </a:bodyPr>
          <a:lstStyle/>
          <a:p>
            <a:r>
              <a:rPr lang="ro-RO" sz="2400" dirty="0" smtClean="0">
                <a:latin typeface="Arial Narrow" panose="020B0606020202030204" pitchFamily="34" charset="0"/>
              </a:rPr>
              <a:t>Parlamentul </a:t>
            </a:r>
            <a:r>
              <a:rPr lang="ro-RO" sz="2400" dirty="0">
                <a:latin typeface="Arial Narrow" panose="020B0606020202030204" pitchFamily="34" charset="0"/>
              </a:rPr>
              <a:t>European are 751 de deputați aleși în cele 28 de state membre </a:t>
            </a:r>
            <a:r>
              <a:rPr lang="ro-RO" sz="2400" dirty="0" smtClean="0">
                <a:latin typeface="Arial Narrow" panose="020B0606020202030204" pitchFamily="34" charset="0"/>
              </a:rPr>
              <a:t> </a:t>
            </a:r>
            <a:endParaRPr lang="ro-RO" sz="2400" dirty="0">
              <a:latin typeface="Arial Narrow" panose="020B0606020202030204" pitchFamily="34" charset="0"/>
            </a:endParaRPr>
          </a:p>
          <a:p>
            <a:r>
              <a:rPr lang="ro-RO" sz="2400" dirty="0">
                <a:latin typeface="Arial Narrow" panose="020B0606020202030204" pitchFamily="34" charset="0"/>
              </a:rPr>
              <a:t>Fiecare stat membru poate decide forma pe care o vor lua alegerile pe teritoriul său, dar trebuie să garanteze egalitatea de gen și votul secret. </a:t>
            </a:r>
            <a:r>
              <a:rPr lang="ro-RO" sz="2400" dirty="0" smtClean="0">
                <a:latin typeface="Arial Narrow" panose="020B0606020202030204" pitchFamily="34" charset="0"/>
              </a:rPr>
              <a:t> </a:t>
            </a:r>
            <a:endParaRPr lang="ro-RO" sz="2400" dirty="0">
              <a:latin typeface="Arial Narrow" panose="020B0606020202030204" pitchFamily="34" charset="0"/>
            </a:endParaRPr>
          </a:p>
          <a:p>
            <a:r>
              <a:rPr lang="ro-RO" sz="2400" dirty="0">
                <a:latin typeface="Arial Narrow" panose="020B0606020202030204" pitchFamily="34" charset="0"/>
              </a:rPr>
              <a:t>Locurile în Parlament sunt alocate în funcție de populația fiecărui stat </a:t>
            </a:r>
            <a:r>
              <a:rPr lang="ro-RO" sz="2400" dirty="0" smtClean="0">
                <a:latin typeface="Arial Narrow" panose="020B0606020202030204" pitchFamily="34" charset="0"/>
              </a:rPr>
              <a:t>membru </a:t>
            </a:r>
          </a:p>
          <a:p>
            <a:r>
              <a:rPr lang="ro-RO" sz="2400" dirty="0">
                <a:latin typeface="Arial Narrow" panose="020B0606020202030204" pitchFamily="34" charset="0"/>
              </a:rPr>
              <a:t>D</a:t>
            </a:r>
            <a:r>
              <a:rPr lang="ro-RO" sz="2400" dirty="0" smtClean="0">
                <a:latin typeface="Arial Narrow" panose="020B0606020202030204" pitchFamily="34" charset="0"/>
              </a:rPr>
              <a:t>eputații </a:t>
            </a:r>
            <a:r>
              <a:rPr lang="ro-RO" sz="2400" dirty="0">
                <a:latin typeface="Arial Narrow" panose="020B0606020202030204" pitchFamily="34" charset="0"/>
              </a:rPr>
              <a:t>sunt grupați în funcție de afinitățile politice – grupuri politice europene  - și nu în funcție de naționalitate.  </a:t>
            </a:r>
            <a:endParaRPr lang="ro-RO" sz="2400" dirty="0" smtClean="0">
              <a:latin typeface="Arial Narrow" panose="020B0606020202030204" pitchFamily="34" charset="0"/>
            </a:endParaRPr>
          </a:p>
          <a:p>
            <a:r>
              <a:rPr lang="ro-RO" sz="2400" dirty="0" smtClean="0">
                <a:latin typeface="Arial Narrow" panose="020B0606020202030204" pitchFamily="34" charset="0"/>
              </a:rPr>
              <a:t>Cel </a:t>
            </a:r>
            <a:r>
              <a:rPr lang="ro-RO" sz="2400" dirty="0">
                <a:latin typeface="Arial Narrow" panose="020B0606020202030204" pitchFamily="34" charset="0"/>
              </a:rPr>
              <a:t>puțin o treime dintre deputații din PE sunt femei.  </a:t>
            </a:r>
          </a:p>
          <a:p>
            <a:r>
              <a:rPr lang="ro-RO" sz="2400" dirty="0">
                <a:latin typeface="Arial Narrow" panose="020B0606020202030204" pitchFamily="34" charset="0"/>
              </a:rPr>
              <a:t>Descrierile europarlamentarilor sunt disponibile (cu țara, grupul politic, comisia din care face parte, precum și date de contact) aici </a:t>
            </a:r>
            <a:r>
              <a:rPr lang="ro-RO" sz="2400" u="sng" dirty="0">
                <a:latin typeface="Arial Narrow" panose="020B0606020202030204" pitchFamily="34" charset="0"/>
                <a:hlinkClick r:id="rId2"/>
              </a:rPr>
              <a:t>http://</a:t>
            </a:r>
            <a:r>
              <a:rPr lang="ro-RO" sz="2400" u="sng" dirty="0" smtClean="0">
                <a:latin typeface="Arial Narrow" panose="020B0606020202030204" pitchFamily="34" charset="0"/>
                <a:hlinkClick r:id="rId2"/>
              </a:rPr>
              <a:t>www.europarl.europa.eu/meps/ro/map.html</a:t>
            </a:r>
            <a:r>
              <a:rPr lang="ro-RO" sz="2400" dirty="0" smtClean="0">
                <a:latin typeface="Arial Narrow" panose="020B0606020202030204" pitchFamily="34" charset="0"/>
              </a:rPr>
              <a:t>(link)</a:t>
            </a:r>
            <a:endParaRPr lang="ro-RO" sz="2400" dirty="0">
              <a:latin typeface="Arial Narrow" panose="020B0606020202030204" pitchFamily="34" charset="0"/>
            </a:endParaRPr>
          </a:p>
          <a:p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4066868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927846" y="228600"/>
            <a:ext cx="8346155" cy="1048871"/>
          </a:xfrm>
        </p:spPr>
        <p:txBody>
          <a:bodyPr>
            <a:noAutofit/>
          </a:bodyPr>
          <a:lstStyle/>
          <a:p>
            <a:pPr algn="ctr"/>
            <a:r>
              <a:rPr lang="ro-RO" sz="6000" b="1" dirty="0">
                <a:latin typeface="Arial Narrow" panose="020B0606020202030204" pitchFamily="34" charset="0"/>
              </a:rPr>
              <a:t>Grupurile politice </a:t>
            </a:r>
            <a:endParaRPr lang="ro-RO" sz="6000" dirty="0">
              <a:latin typeface="Arial Narrow" panose="020B0606020202030204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605117" y="1277471"/>
            <a:ext cx="9130553" cy="5298140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o-RO" sz="2400" dirty="0" smtClean="0">
                <a:latin typeface="Arial Narrow" panose="020B0606020202030204" pitchFamily="34" charset="0"/>
              </a:rPr>
              <a:t>Deputații </a:t>
            </a:r>
            <a:r>
              <a:rPr lang="ro-RO" sz="2400" dirty="0">
                <a:latin typeface="Arial Narrow" panose="020B0606020202030204" pitchFamily="34" charset="0"/>
              </a:rPr>
              <a:t>europeni activează în grupuri politice. </a:t>
            </a:r>
            <a:r>
              <a:rPr lang="ro-RO" sz="2400" dirty="0" smtClean="0">
                <a:latin typeface="Arial Narrow" panose="020B0606020202030204" pitchFamily="34" charset="0"/>
              </a:rPr>
              <a:t>Numărul </a:t>
            </a:r>
            <a:r>
              <a:rPr lang="ro-RO" sz="2400" dirty="0">
                <a:latin typeface="Arial Narrow" panose="020B0606020202030204" pitchFamily="34" charset="0"/>
              </a:rPr>
              <a:t>minim de deputați necesar pentru a forma un grup politic este de 25. </a:t>
            </a:r>
            <a:r>
              <a:rPr lang="ro-RO" sz="2400" dirty="0" smtClean="0">
                <a:latin typeface="Arial Narrow" panose="020B0606020202030204" pitchFamily="34" charset="0"/>
              </a:rPr>
              <a:t/>
            </a:r>
            <a:br>
              <a:rPr lang="ro-RO" sz="2400" dirty="0" smtClean="0">
                <a:latin typeface="Arial Narrow" panose="020B0606020202030204" pitchFamily="34" charset="0"/>
              </a:rPr>
            </a:br>
            <a:r>
              <a:rPr lang="ro-RO" sz="2400" dirty="0" smtClean="0">
                <a:latin typeface="Arial Narrow" panose="020B0606020202030204" pitchFamily="34" charset="0"/>
              </a:rPr>
              <a:t/>
            </a:r>
            <a:br>
              <a:rPr lang="ro-RO" sz="2400" dirty="0" smtClean="0">
                <a:latin typeface="Arial Narrow" panose="020B0606020202030204" pitchFamily="34" charset="0"/>
              </a:rPr>
            </a:br>
            <a:r>
              <a:rPr lang="ro-RO" sz="2400" dirty="0" smtClean="0">
                <a:latin typeface="Arial Narrow" panose="020B0606020202030204" pitchFamily="34" charset="0"/>
              </a:rPr>
              <a:t>Un </a:t>
            </a:r>
            <a:r>
              <a:rPr lang="ro-RO" sz="2400" dirty="0">
                <a:latin typeface="Arial Narrow" panose="020B0606020202030204" pitchFamily="34" charset="0"/>
              </a:rPr>
              <a:t>deputat poate aparține unui singur grup politic. </a:t>
            </a:r>
          </a:p>
          <a:p>
            <a:r>
              <a:rPr lang="en-US" sz="2000" dirty="0" err="1">
                <a:latin typeface="Arial Narrow" panose="020B0606020202030204" pitchFamily="34" charset="0"/>
              </a:rPr>
              <a:t>Grupul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Partidului</a:t>
            </a:r>
            <a:r>
              <a:rPr lang="en-US" sz="2000" dirty="0">
                <a:latin typeface="Arial Narrow" panose="020B0606020202030204" pitchFamily="34" charset="0"/>
              </a:rPr>
              <a:t> Popular European (</a:t>
            </a:r>
            <a:r>
              <a:rPr lang="en-US" sz="2000" dirty="0" err="1">
                <a:latin typeface="Arial Narrow" panose="020B0606020202030204" pitchFamily="34" charset="0"/>
              </a:rPr>
              <a:t>Creștin</a:t>
            </a:r>
            <a:r>
              <a:rPr lang="en-US" sz="2000" dirty="0">
                <a:latin typeface="Arial Narrow" panose="020B0606020202030204" pitchFamily="34" charset="0"/>
              </a:rPr>
              <a:t> Democrat)</a:t>
            </a:r>
          </a:p>
          <a:p>
            <a:r>
              <a:rPr lang="en-US" sz="2000" dirty="0" err="1">
                <a:latin typeface="Arial Narrow" panose="020B0606020202030204" pitchFamily="34" charset="0"/>
              </a:rPr>
              <a:t>Grupul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Alianței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Progresiste</a:t>
            </a:r>
            <a:r>
              <a:rPr lang="en-US" sz="2000" dirty="0">
                <a:latin typeface="Arial Narrow" panose="020B0606020202030204" pitchFamily="34" charset="0"/>
              </a:rPr>
              <a:t> a </a:t>
            </a:r>
            <a:r>
              <a:rPr lang="en-US" sz="2000" dirty="0" err="1">
                <a:latin typeface="Arial Narrow" panose="020B0606020202030204" pitchFamily="34" charset="0"/>
              </a:rPr>
              <a:t>Socialiștilor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si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Democraților</a:t>
            </a:r>
            <a:r>
              <a:rPr lang="en-US" sz="2000" dirty="0">
                <a:latin typeface="Arial Narrow" panose="020B0606020202030204" pitchFamily="34" charset="0"/>
              </a:rPr>
              <a:t> din </a:t>
            </a:r>
            <a:r>
              <a:rPr lang="en-US" sz="2000" dirty="0" err="1">
                <a:latin typeface="Arial Narrow" panose="020B0606020202030204" pitchFamily="34" charset="0"/>
              </a:rPr>
              <a:t>Parlamentul</a:t>
            </a:r>
            <a:r>
              <a:rPr lang="en-US" sz="2000" dirty="0">
                <a:latin typeface="Arial Narrow" panose="020B0606020202030204" pitchFamily="34" charset="0"/>
              </a:rPr>
              <a:t> European</a:t>
            </a:r>
          </a:p>
          <a:p>
            <a:r>
              <a:rPr lang="en-US" sz="2000" dirty="0" err="1">
                <a:latin typeface="Arial Narrow" panose="020B0606020202030204" pitchFamily="34" charset="0"/>
              </a:rPr>
              <a:t>Grupul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Conservatorilor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și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Reformiștilor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Europeni</a:t>
            </a:r>
            <a:endParaRPr lang="en-US" sz="2000" dirty="0">
              <a:latin typeface="Arial Narrow" panose="020B0606020202030204" pitchFamily="34" charset="0"/>
            </a:endParaRPr>
          </a:p>
          <a:p>
            <a:r>
              <a:rPr lang="en-US" sz="2000" dirty="0" err="1">
                <a:latin typeface="Arial Narrow" panose="020B0606020202030204" pitchFamily="34" charset="0"/>
              </a:rPr>
              <a:t>Grupul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Alianței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Liberalilor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și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Democraților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pentru</a:t>
            </a:r>
            <a:r>
              <a:rPr lang="en-US" sz="2000" dirty="0">
                <a:latin typeface="Arial Narrow" panose="020B0606020202030204" pitchFamily="34" charset="0"/>
              </a:rPr>
              <a:t> Europa</a:t>
            </a:r>
          </a:p>
          <a:p>
            <a:r>
              <a:rPr lang="en-US" sz="2000" dirty="0" err="1">
                <a:latin typeface="Arial Narrow" panose="020B0606020202030204" pitchFamily="34" charset="0"/>
              </a:rPr>
              <a:t>Grupul</a:t>
            </a:r>
            <a:r>
              <a:rPr lang="en-US" sz="2000" dirty="0">
                <a:latin typeface="Arial Narrow" panose="020B0606020202030204" pitchFamily="34" charset="0"/>
              </a:rPr>
              <a:t> Confederal al </a:t>
            </a:r>
            <a:r>
              <a:rPr lang="en-US" sz="2000" dirty="0" err="1">
                <a:latin typeface="Arial Narrow" panose="020B0606020202030204" pitchFamily="34" charset="0"/>
              </a:rPr>
              <a:t>Stângii</a:t>
            </a:r>
            <a:r>
              <a:rPr lang="en-US" sz="2000" dirty="0">
                <a:latin typeface="Arial Narrow" panose="020B0606020202030204" pitchFamily="34" charset="0"/>
              </a:rPr>
              <a:t> Unite </a:t>
            </a:r>
            <a:r>
              <a:rPr lang="en-US" sz="2000" dirty="0" err="1">
                <a:latin typeface="Arial Narrow" panose="020B0606020202030204" pitchFamily="34" charset="0"/>
              </a:rPr>
              <a:t>Europene</a:t>
            </a:r>
            <a:r>
              <a:rPr lang="en-US" sz="2000" dirty="0">
                <a:latin typeface="Arial Narrow" panose="020B0606020202030204" pitchFamily="34" charset="0"/>
              </a:rPr>
              <a:t>/</a:t>
            </a:r>
            <a:r>
              <a:rPr lang="en-US" sz="2000" dirty="0" err="1">
                <a:latin typeface="Arial Narrow" panose="020B0606020202030204" pitchFamily="34" charset="0"/>
              </a:rPr>
              <a:t>Stânga</a:t>
            </a:r>
            <a:r>
              <a:rPr lang="en-US" sz="2000" dirty="0">
                <a:latin typeface="Arial Narrow" panose="020B0606020202030204" pitchFamily="34" charset="0"/>
              </a:rPr>
              <a:t> Verde </a:t>
            </a:r>
            <a:r>
              <a:rPr lang="en-US" sz="2000" dirty="0" err="1">
                <a:latin typeface="Arial Narrow" panose="020B0606020202030204" pitchFamily="34" charset="0"/>
              </a:rPr>
              <a:t>Nordică</a:t>
            </a:r>
            <a:endParaRPr lang="en-US" sz="2000" dirty="0">
              <a:latin typeface="Arial Narrow" panose="020B0606020202030204" pitchFamily="34" charset="0"/>
            </a:endParaRPr>
          </a:p>
          <a:p>
            <a:r>
              <a:rPr lang="en-US" sz="2000" dirty="0" err="1">
                <a:latin typeface="Arial Narrow" panose="020B0606020202030204" pitchFamily="34" charset="0"/>
              </a:rPr>
              <a:t>Grupul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Verzilor</a:t>
            </a:r>
            <a:r>
              <a:rPr lang="en-US" sz="2000" dirty="0">
                <a:latin typeface="Arial Narrow" panose="020B0606020202030204" pitchFamily="34" charset="0"/>
              </a:rPr>
              <a:t>/</a:t>
            </a:r>
            <a:r>
              <a:rPr lang="en-US" sz="2000" dirty="0" err="1">
                <a:latin typeface="Arial Narrow" panose="020B0606020202030204" pitchFamily="34" charset="0"/>
              </a:rPr>
              <a:t>Alianța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Liberă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Europeană</a:t>
            </a:r>
            <a:endParaRPr lang="en-US" sz="2000" dirty="0">
              <a:latin typeface="Arial Narrow" panose="020B0606020202030204" pitchFamily="34" charset="0"/>
            </a:endParaRPr>
          </a:p>
          <a:p>
            <a:r>
              <a:rPr lang="en-US" sz="2000" dirty="0" err="1">
                <a:latin typeface="Arial Narrow" panose="020B0606020202030204" pitchFamily="34" charset="0"/>
              </a:rPr>
              <a:t>Grupul</a:t>
            </a:r>
            <a:r>
              <a:rPr lang="en-US" sz="2000" dirty="0">
                <a:latin typeface="Arial Narrow" panose="020B0606020202030204" pitchFamily="34" charset="0"/>
              </a:rPr>
              <a:t> Europa </a:t>
            </a:r>
            <a:r>
              <a:rPr lang="en-US" sz="2000" dirty="0" err="1">
                <a:latin typeface="Arial Narrow" panose="020B0606020202030204" pitchFamily="34" charset="0"/>
              </a:rPr>
              <a:t>Libertății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și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Democrației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Directe</a:t>
            </a:r>
            <a:endParaRPr lang="en-US" sz="2000" dirty="0">
              <a:latin typeface="Arial Narrow" panose="020B0606020202030204" pitchFamily="34" charset="0"/>
            </a:endParaRPr>
          </a:p>
          <a:p>
            <a:r>
              <a:rPr lang="en-US" sz="2000" dirty="0" err="1">
                <a:latin typeface="Arial Narrow" panose="020B0606020202030204" pitchFamily="34" charset="0"/>
              </a:rPr>
              <a:t>Grupul</a:t>
            </a:r>
            <a:r>
              <a:rPr lang="en-US" sz="2000" dirty="0">
                <a:latin typeface="Arial Narrow" panose="020B0606020202030204" pitchFamily="34" charset="0"/>
              </a:rPr>
              <a:t> Europa </a:t>
            </a:r>
            <a:r>
              <a:rPr lang="en-US" sz="2000" dirty="0" err="1">
                <a:latin typeface="Arial Narrow" panose="020B0606020202030204" pitchFamily="34" charset="0"/>
              </a:rPr>
              <a:t>Națiunilor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și</a:t>
            </a:r>
            <a:r>
              <a:rPr lang="en-US" sz="2000" dirty="0">
                <a:latin typeface="Arial Narrow" panose="020B0606020202030204" pitchFamily="34" charset="0"/>
              </a:rPr>
              <a:t> a </a:t>
            </a:r>
            <a:r>
              <a:rPr lang="en-US" sz="2000" dirty="0" err="1">
                <a:latin typeface="Arial Narrow" panose="020B0606020202030204" pitchFamily="34" charset="0"/>
              </a:rPr>
              <a:t>Libertății</a:t>
            </a:r>
            <a:endParaRPr lang="en-US" sz="2000" dirty="0">
              <a:latin typeface="Arial Narrow" panose="020B0606020202030204" pitchFamily="34" charset="0"/>
            </a:endParaRPr>
          </a:p>
          <a:p>
            <a:r>
              <a:rPr lang="en-US" sz="2000" dirty="0" err="1">
                <a:latin typeface="Arial Narrow" panose="020B0606020202030204" pitchFamily="34" charset="0"/>
              </a:rPr>
              <a:t>Deputați</a:t>
            </a:r>
            <a:r>
              <a:rPr lang="en-US" sz="2000" dirty="0">
                <a:latin typeface="Arial Narrow" panose="020B0606020202030204" pitchFamily="34" charset="0"/>
              </a:rPr>
              <a:t> </a:t>
            </a:r>
            <a:r>
              <a:rPr lang="en-US" sz="2000" dirty="0" err="1">
                <a:latin typeface="Arial Narrow" panose="020B0606020202030204" pitchFamily="34" charset="0"/>
              </a:rPr>
              <a:t>neafiliați</a:t>
            </a:r>
            <a:endParaRPr lang="en-US" sz="2000" dirty="0">
              <a:latin typeface="Arial Narrow" panose="020B0606020202030204" pitchFamily="34" charset="0"/>
            </a:endParaRPr>
          </a:p>
          <a:p>
            <a:pPr lvl="0"/>
            <a:endParaRPr lang="ro-RO" sz="1900" dirty="0">
              <a:latin typeface="Arial Narrow" panose="020B0606020202030204" pitchFamily="34" charset="0"/>
            </a:endParaRPr>
          </a:p>
          <a:p>
            <a:pPr lvl="0"/>
            <a:endParaRPr lang="ro-RO" sz="1900" dirty="0" smtClean="0">
              <a:latin typeface="Arial Narrow" panose="020B0606020202030204" pitchFamily="34" charset="0"/>
            </a:endParaRPr>
          </a:p>
          <a:p>
            <a:pPr marL="0" lvl="0" indent="0">
              <a:buNone/>
            </a:pPr>
            <a:endParaRPr lang="ro-RO" sz="2400" dirty="0">
              <a:latin typeface="Arial Narrow" panose="020B0606020202030204" pitchFamily="34" charset="0"/>
            </a:endParaRPr>
          </a:p>
          <a:p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284838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0235" y="609599"/>
            <a:ext cx="7920318" cy="775447"/>
          </a:xfrm>
        </p:spPr>
        <p:txBody>
          <a:bodyPr>
            <a:normAutofit fontScale="90000"/>
          </a:bodyPr>
          <a:lstStyle/>
          <a:p>
            <a:r>
              <a:rPr lang="ro-RO" sz="6000" b="1" dirty="0" smtClean="0">
                <a:latin typeface="Arial Narrow" panose="020B0606020202030204" pitchFamily="34" charset="0"/>
              </a:rPr>
              <a:t>Cum se iau deciziile în PE</a:t>
            </a:r>
            <a:endParaRPr lang="ro-RO" sz="6000" b="1" dirty="0">
              <a:latin typeface="Arial Narrow" panose="020B060602020203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71462" y="1757177"/>
            <a:ext cx="8708713" cy="4495705"/>
          </a:xfrm>
        </p:spPr>
        <p:txBody>
          <a:bodyPr>
            <a:normAutofit lnSpcReduction="10000"/>
          </a:bodyPr>
          <a:lstStyle/>
          <a:p>
            <a:r>
              <a:rPr lang="ro-RO" sz="2400" dirty="0">
                <a:latin typeface="Arial Narrow" panose="020B0606020202030204" pitchFamily="34" charset="0"/>
              </a:rPr>
              <a:t>Grupurile politice </a:t>
            </a:r>
            <a:r>
              <a:rPr lang="ro-RO" sz="2400" dirty="0" smtClean="0">
                <a:latin typeface="Arial Narrow" panose="020B0606020202030204" pitchFamily="34" charset="0"/>
              </a:rPr>
              <a:t>decid </a:t>
            </a:r>
            <a:r>
              <a:rPr lang="ro-RO" sz="2400" dirty="0">
                <a:latin typeface="Arial Narrow" panose="020B0606020202030204" pitchFamily="34" charset="0"/>
              </a:rPr>
              <a:t>temele și dosarele ce vor fi dezbătute în </a:t>
            </a:r>
            <a:r>
              <a:rPr lang="ro-RO" sz="2400" dirty="0" smtClean="0">
                <a:latin typeface="Arial Narrow" panose="020B0606020202030204" pitchFamily="34" charset="0"/>
              </a:rPr>
              <a:t>plen</a:t>
            </a:r>
          </a:p>
          <a:p>
            <a:r>
              <a:rPr lang="ro-RO" sz="2400" dirty="0" smtClean="0">
                <a:latin typeface="Arial Narrow" panose="020B0606020202030204" pitchFamily="34" charset="0"/>
              </a:rPr>
              <a:t>Reprezentanții </a:t>
            </a:r>
            <a:r>
              <a:rPr lang="ro-RO" sz="2400" dirty="0">
                <a:latin typeface="Arial Narrow" panose="020B0606020202030204" pitchFamily="34" charset="0"/>
              </a:rPr>
              <a:t>Comisiei Europene şi ai Consiliul Uniunii Europene participă la ședințele plenare </a:t>
            </a:r>
            <a:r>
              <a:rPr lang="ro-RO" sz="2400" dirty="0" smtClean="0">
                <a:latin typeface="Arial Narrow" panose="020B0606020202030204" pitchFamily="34" charset="0"/>
              </a:rPr>
              <a:t> </a:t>
            </a:r>
            <a:endParaRPr lang="ro-RO" sz="2400" dirty="0">
              <a:latin typeface="Arial Narrow" panose="020B0606020202030204" pitchFamily="34" charset="0"/>
            </a:endParaRPr>
          </a:p>
          <a:p>
            <a:r>
              <a:rPr lang="ro-RO" sz="2400" dirty="0">
                <a:latin typeface="Arial Narrow" panose="020B0606020202030204" pitchFamily="34" charset="0"/>
              </a:rPr>
              <a:t>Toate dezbaterile din ședințele plenare sunt transmise </a:t>
            </a:r>
            <a:r>
              <a:rPr lang="ro-RO" sz="2400" dirty="0" smtClean="0">
                <a:latin typeface="Arial Narrow" panose="020B0606020202030204" pitchFamily="34" charset="0"/>
              </a:rPr>
              <a:t>live  </a:t>
            </a:r>
          </a:p>
          <a:p>
            <a:r>
              <a:rPr lang="ro-RO" sz="2400" dirty="0">
                <a:latin typeface="Arial Narrow" panose="020B0606020202030204" pitchFamily="34" charset="0"/>
              </a:rPr>
              <a:t>O</a:t>
            </a:r>
            <a:r>
              <a:rPr lang="ro-RO" sz="2400" dirty="0" smtClean="0">
                <a:latin typeface="Arial Narrow" panose="020B0606020202030204" pitchFamily="34" charset="0"/>
              </a:rPr>
              <a:t>rdinea </a:t>
            </a:r>
            <a:r>
              <a:rPr lang="ro-RO" sz="2400" dirty="0">
                <a:latin typeface="Arial Narrow" panose="020B0606020202030204" pitchFamily="34" charset="0"/>
              </a:rPr>
              <a:t>de zi (stabilită de Conferința președinților grupurilor politice) este stabilită și publicată din </a:t>
            </a:r>
            <a:r>
              <a:rPr lang="ro-RO" sz="2400" dirty="0" smtClean="0">
                <a:latin typeface="Arial Narrow" panose="020B0606020202030204" pitchFamily="34" charset="0"/>
              </a:rPr>
              <a:t>timp </a:t>
            </a:r>
          </a:p>
          <a:p>
            <a:r>
              <a:rPr lang="ro-RO" sz="2400" dirty="0" smtClean="0">
                <a:latin typeface="Arial Narrow" panose="020B0606020202030204" pitchFamily="34" charset="0"/>
              </a:rPr>
              <a:t>Ea </a:t>
            </a:r>
            <a:r>
              <a:rPr lang="ro-RO" sz="2400" dirty="0">
                <a:latin typeface="Arial Narrow" panose="020B0606020202030204" pitchFamily="34" charset="0"/>
              </a:rPr>
              <a:t>este disponibilă pentru mass media, publicul larg și oricăror grupuri interesate de rezultatele unui vot sau o dezbatere.  </a:t>
            </a:r>
          </a:p>
          <a:p>
            <a:r>
              <a:rPr lang="ro-RO" sz="2400" dirty="0">
                <a:latin typeface="Arial Narrow" panose="020B0606020202030204" pitchFamily="34" charset="0"/>
              </a:rPr>
              <a:t>Ordinea de zi a fiecărui plen este disponibilă pe site-ul PE la: </a:t>
            </a:r>
            <a:endParaRPr lang="ro-RO" sz="2400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r>
              <a:rPr lang="ro-RO" sz="2400" u="sng" dirty="0">
                <a:latin typeface="Arial Narrow" panose="020B0606020202030204" pitchFamily="34" charset="0"/>
                <a:hlinkClick r:id="rId2"/>
              </a:rPr>
              <a:t>http://</a:t>
            </a:r>
            <a:r>
              <a:rPr lang="ro-RO" sz="2400" u="sng" dirty="0" smtClean="0">
                <a:latin typeface="Arial Narrow" panose="020B0606020202030204" pitchFamily="34" charset="0"/>
                <a:hlinkClick r:id="rId2"/>
              </a:rPr>
              <a:t>www.europarl.europa.eu/plenary/ro/agendas.html</a:t>
            </a:r>
            <a:r>
              <a:rPr lang="en-US" sz="2400" u="sng" dirty="0" smtClean="0">
                <a:latin typeface="Arial Narrow" panose="020B0606020202030204" pitchFamily="34" charset="0"/>
              </a:rPr>
              <a:t> </a:t>
            </a:r>
            <a:r>
              <a:rPr lang="en-US" sz="2400" dirty="0" smtClean="0">
                <a:latin typeface="Arial Narrow" panose="020B0606020202030204" pitchFamily="34" charset="0"/>
              </a:rPr>
              <a:t>(</a:t>
            </a:r>
            <a:r>
              <a:rPr lang="en-US" sz="2400" dirty="0" err="1" smtClean="0">
                <a:latin typeface="Arial Narrow" panose="020B0606020202030204" pitchFamily="34" charset="0"/>
              </a:rPr>
              <a:t>februarie</a:t>
            </a:r>
            <a:r>
              <a:rPr lang="en-US" sz="2400" dirty="0" smtClean="0">
                <a:latin typeface="Arial Narrow" panose="020B0606020202030204" pitchFamily="34" charset="0"/>
              </a:rPr>
              <a:t> 2017)</a:t>
            </a:r>
          </a:p>
          <a:p>
            <a:pPr marL="0" indent="0">
              <a:buNone/>
            </a:pPr>
            <a:endParaRPr lang="en-US" u="sng" dirty="0" smtClean="0"/>
          </a:p>
          <a:p>
            <a:pPr marL="0" indent="0">
              <a:buNone/>
            </a:pPr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2583771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77296" y="609600"/>
            <a:ext cx="2743200" cy="1320800"/>
          </a:xfrm>
        </p:spPr>
        <p:txBody>
          <a:bodyPr>
            <a:normAutofit/>
          </a:bodyPr>
          <a:lstStyle/>
          <a:p>
            <a:r>
              <a:rPr lang="ro-RO" sz="6000" b="1" dirty="0" smtClean="0">
                <a:latin typeface="Arial Narrow" panose="020B0606020202030204" pitchFamily="34" charset="0"/>
              </a:rPr>
              <a:t>Resurse </a:t>
            </a:r>
            <a:endParaRPr lang="ro-RO" sz="6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18952" y="1828800"/>
            <a:ext cx="7355050" cy="4854387"/>
          </a:xfrm>
        </p:spPr>
        <p:txBody>
          <a:bodyPr>
            <a:normAutofit/>
          </a:bodyPr>
          <a:lstStyle/>
          <a:p>
            <a:r>
              <a:rPr lang="en-US" sz="2800" dirty="0" err="1" smtClean="0">
                <a:latin typeface="Arial Narrow" panose="020B0606020202030204" pitchFamily="34" charset="0"/>
              </a:rPr>
              <a:t>Dezbateri</a:t>
            </a:r>
            <a:r>
              <a:rPr lang="ro-RO" sz="2800" dirty="0" smtClean="0">
                <a:latin typeface="Arial Narrow" panose="020B0606020202030204" pitchFamily="34" charset="0"/>
              </a:rPr>
              <a:t>, analize, dosare de actualitate ale PE </a:t>
            </a:r>
            <a:r>
              <a:rPr lang="en-US" sz="2800" dirty="0" smtClean="0">
                <a:latin typeface="Arial Narrow" panose="020B0606020202030204" pitchFamily="34" charset="0"/>
              </a:rPr>
              <a:t> </a:t>
            </a:r>
            <a:endParaRPr lang="ro-RO" sz="2800" dirty="0">
              <a:latin typeface="Arial Narrow" panose="020B0606020202030204" pitchFamily="34" charset="0"/>
            </a:endParaRPr>
          </a:p>
          <a:p>
            <a:pPr marL="0" indent="0">
              <a:buNone/>
            </a:pPr>
            <a:r>
              <a:rPr lang="en-US" sz="2800" u="sng" dirty="0">
                <a:latin typeface="Arial Narrow" panose="020B0606020202030204" pitchFamily="34" charset="0"/>
                <a:hlinkClick r:id="rId2"/>
              </a:rPr>
              <a:t>https://</a:t>
            </a:r>
            <a:r>
              <a:rPr lang="en-US" sz="2800" u="sng" dirty="0" smtClean="0">
                <a:latin typeface="Arial Narrow" panose="020B0606020202030204" pitchFamily="34" charset="0"/>
                <a:hlinkClick r:id="rId2"/>
              </a:rPr>
              <a:t>www.europarltv.europa.eu/ro/home</a:t>
            </a:r>
            <a:endParaRPr lang="en-US" sz="2800" u="sng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sz="2800" u="sng" dirty="0" smtClean="0">
              <a:latin typeface="Arial Narrow" panose="020B0606020202030204" pitchFamily="34" charset="0"/>
            </a:endParaRPr>
          </a:p>
          <a:p>
            <a:r>
              <a:rPr lang="ro-RO" sz="2800" dirty="0" smtClean="0">
                <a:latin typeface="Arial Narrow" panose="020B0606020202030204" pitchFamily="34" charset="0"/>
              </a:rPr>
              <a:t>Resurse și instrumente de informare (link)</a:t>
            </a:r>
            <a:endParaRPr lang="ro-RO" sz="2800" dirty="0">
              <a:latin typeface="Arial Narrow" panose="020B0606020202030204" pitchFamily="34" charset="0"/>
            </a:endParaRPr>
          </a:p>
          <a:p>
            <a:pPr marL="0" indent="0">
              <a:buNone/>
            </a:pPr>
            <a:r>
              <a:rPr lang="ro-RO" sz="2800" u="sng" dirty="0">
                <a:latin typeface="Arial Narrow" panose="020B0606020202030204" pitchFamily="34" charset="0"/>
                <a:hlinkClick r:id="rId3"/>
              </a:rPr>
              <a:t>http://</a:t>
            </a:r>
            <a:r>
              <a:rPr lang="ro-RO" sz="2800" u="sng" dirty="0" smtClean="0">
                <a:latin typeface="Arial Narrow" panose="020B0606020202030204" pitchFamily="34" charset="0"/>
                <a:hlinkClick r:id="rId3"/>
              </a:rPr>
              <a:t>www.europarl.europa.eu/news/en/news-room/content/20140715IFG52483/html/Plenary-at-a-glance</a:t>
            </a:r>
            <a:endParaRPr lang="ro-RO" sz="2800" u="sng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sz="2800" u="sng" dirty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sz="2800" u="sng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sz="2800" u="sng" dirty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sz="2800" u="sng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sz="2800" u="sng" dirty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sz="2800" u="sng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sz="2800" u="sng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sz="2800" dirty="0">
              <a:latin typeface="Arial Narrow" panose="020B0606020202030204" pitchFamily="34" charset="0"/>
            </a:endParaRPr>
          </a:p>
          <a:p>
            <a:pPr marL="0" indent="0">
              <a:buNone/>
            </a:pPr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217890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509487" y="3454399"/>
            <a:ext cx="7024914" cy="1161143"/>
          </a:xfrm>
        </p:spPr>
        <p:txBody>
          <a:bodyPr>
            <a:normAutofit fontScale="90000"/>
          </a:bodyPr>
          <a:lstStyle/>
          <a:p>
            <a:r>
              <a:rPr lang="ro-RO" sz="4400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Vă mulțumesc</a:t>
            </a:r>
            <a:r>
              <a:rPr lang="ro-RO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/>
            </a:r>
            <a:br>
              <a:rPr lang="ro-RO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</a:br>
            <a:r>
              <a:rPr lang="ro-RO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/>
            </a:r>
            <a:br>
              <a:rPr lang="ro-RO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</a:br>
            <a:r>
              <a:rPr lang="ro-RO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/>
            </a:r>
            <a:br>
              <a:rPr lang="ro-RO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</a:br>
            <a:r>
              <a:rPr lang="ro-RO" b="1" dirty="0" smtClean="0">
                <a:solidFill>
                  <a:schemeClr val="accent2">
                    <a:lumMod val="60000"/>
                    <a:lumOff val="40000"/>
                  </a:schemeClr>
                </a:solidFill>
                <a:hlinkClick r:id="rId2"/>
              </a:rPr>
              <a:t>bianca.toma@crpe.ro</a:t>
            </a:r>
            <a:r>
              <a:rPr lang="ro-RO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/>
            </a:r>
            <a:br>
              <a:rPr lang="ro-RO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</a:br>
            <a:endParaRPr lang="en-US" b="1" dirty="0">
              <a:solidFill>
                <a:schemeClr val="accent2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2990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 </a:t>
            </a:r>
            <a:endParaRPr lang="en-US" dirty="0"/>
          </a:p>
        </p:txBody>
      </p:sp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>
          <a:xfrm>
            <a:off x="2150964" y="1498604"/>
            <a:ext cx="7508383" cy="3760632"/>
          </a:xfrm>
        </p:spPr>
        <p:txBody>
          <a:bodyPr>
            <a:noAutofit/>
          </a:bodyPr>
          <a:lstStyle/>
          <a:p>
            <a:pPr marL="342900" indent="-342900">
              <a:buFont typeface="Wingdings" panose="05000000000000000000" pitchFamily="2" charset="2"/>
              <a:buChar char="ü"/>
            </a:pPr>
            <a:r>
              <a:rPr lang="ro-RO" sz="3600" b="1" dirty="0" smtClean="0">
                <a:solidFill>
                  <a:schemeClr val="accent1">
                    <a:lumMod val="50000"/>
                  </a:schemeClr>
                </a:solidFill>
                <a:latin typeface="Arial Narrow" panose="020B0606020202030204" pitchFamily="34" charset="0"/>
              </a:rPr>
              <a:t>Democrația parlamentară europeană</a:t>
            </a:r>
            <a:endParaRPr lang="ro-RO" sz="3600" b="1" dirty="0">
              <a:solidFill>
                <a:schemeClr val="accent1">
                  <a:lumMod val="50000"/>
                </a:schemeClr>
              </a:solidFill>
              <a:latin typeface="Arial Narrow" panose="020B060602020203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o-RO" sz="3600" b="1" dirty="0" smtClean="0">
                <a:solidFill>
                  <a:schemeClr val="accent1">
                    <a:lumMod val="50000"/>
                  </a:schemeClr>
                </a:solidFill>
                <a:latin typeface="Arial Narrow" panose="020B0606020202030204" pitchFamily="34" charset="0"/>
              </a:rPr>
              <a:t>Deputații europeni</a:t>
            </a:r>
            <a:endParaRPr lang="ro-RO" sz="3600" b="1" dirty="0">
              <a:solidFill>
                <a:schemeClr val="accent1">
                  <a:lumMod val="50000"/>
                </a:schemeClr>
              </a:solidFill>
              <a:latin typeface="Arial Narrow" panose="020B060602020203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o-RO" sz="3600" b="1" dirty="0" smtClean="0">
                <a:solidFill>
                  <a:schemeClr val="accent1">
                    <a:lumMod val="50000"/>
                  </a:schemeClr>
                </a:solidFill>
                <a:latin typeface="Arial Narrow" panose="020B0606020202030204" pitchFamily="34" charset="0"/>
              </a:rPr>
              <a:t>Procedurile legislative</a:t>
            </a:r>
            <a:endParaRPr lang="ro-RO" sz="3600" b="1" dirty="0">
              <a:solidFill>
                <a:schemeClr val="accent1">
                  <a:lumMod val="50000"/>
                </a:schemeClr>
              </a:solidFill>
              <a:latin typeface="Arial Narrow" panose="020B060602020203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o-RO" sz="3600" b="1" dirty="0" smtClean="0">
                <a:solidFill>
                  <a:schemeClr val="accent1">
                    <a:lumMod val="50000"/>
                  </a:schemeClr>
                </a:solidFill>
                <a:latin typeface="Arial Narrow" panose="020B0606020202030204" pitchFamily="34" charset="0"/>
              </a:rPr>
              <a:t>Cum se votează </a:t>
            </a:r>
            <a:endParaRPr lang="ro-RO" sz="3600" b="1" dirty="0">
              <a:solidFill>
                <a:schemeClr val="accent1">
                  <a:lumMod val="50000"/>
                </a:schemeClr>
              </a:solidFill>
              <a:latin typeface="Arial Narrow" panose="020B060602020203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o-RO" sz="3600" b="1" dirty="0" smtClean="0">
                <a:solidFill>
                  <a:schemeClr val="accent1">
                    <a:lumMod val="50000"/>
                  </a:schemeClr>
                </a:solidFill>
                <a:latin typeface="Arial Narrow" panose="020B0606020202030204" pitchFamily="34" charset="0"/>
              </a:rPr>
              <a:t>Valorile și principiile </a:t>
            </a:r>
            <a:r>
              <a:rPr lang="en-US" sz="3600" b="1" dirty="0" smtClean="0">
                <a:solidFill>
                  <a:schemeClr val="accent1">
                    <a:lumMod val="50000"/>
                  </a:schemeClr>
                </a:solidFill>
                <a:latin typeface="Arial Narrow" panose="020B0606020202030204" pitchFamily="34" charset="0"/>
              </a:rPr>
              <a:t> </a:t>
            </a:r>
            <a:r>
              <a:rPr lang="ro-RO" sz="3600" b="1" dirty="0" smtClean="0">
                <a:solidFill>
                  <a:schemeClr val="accent1">
                    <a:lumMod val="50000"/>
                  </a:schemeClr>
                </a:solidFill>
                <a:latin typeface="Arial Narrow" panose="020B0606020202030204" pitchFamily="34" charset="0"/>
              </a:rPr>
              <a:t>Uniunii Europene </a:t>
            </a:r>
            <a:endParaRPr lang="ro-RO" sz="3600" b="1" dirty="0">
              <a:solidFill>
                <a:schemeClr val="accent1">
                  <a:lumMod val="50000"/>
                </a:schemeClr>
              </a:solidFill>
              <a:latin typeface="Arial Narrow" panose="020B060602020203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endParaRPr lang="ro-RO" sz="2800" b="1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8433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968188" y="322730"/>
            <a:ext cx="8305814" cy="981635"/>
          </a:xfrm>
          <a:pattFill prst="pct5">
            <a:fgClr>
              <a:schemeClr val="accent2">
                <a:lumMod val="20000"/>
                <a:lumOff val="80000"/>
              </a:schemeClr>
            </a:fgClr>
            <a:bgClr>
              <a:schemeClr val="bg1"/>
            </a:bgClr>
          </a:pattFill>
        </p:spPr>
        <p:txBody>
          <a:bodyPr>
            <a:normAutofit fontScale="90000"/>
          </a:bodyPr>
          <a:lstStyle/>
          <a:p>
            <a:r>
              <a:rPr lang="ro-RO" sz="6000" b="1" dirty="0" smtClean="0">
                <a:solidFill>
                  <a:srgbClr val="FFC000"/>
                </a:solidFill>
                <a:latin typeface="Arial Narrow" panose="020B0606020202030204" pitchFamily="34" charset="0"/>
              </a:rPr>
              <a:t>Parcursul unei legi europene</a:t>
            </a:r>
            <a:endParaRPr lang="ro-RO" sz="6000" b="1" dirty="0">
              <a:solidFill>
                <a:srgbClr val="FFC000"/>
              </a:solidFill>
              <a:latin typeface="Arial Narrow" panose="020B0606020202030204" pitchFamily="34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77334" y="1465730"/>
            <a:ext cx="8596668" cy="4827494"/>
          </a:xfrm>
        </p:spPr>
        <p:txBody>
          <a:bodyPr>
            <a:normAutofit fontScale="92500" lnSpcReduction="10000"/>
          </a:bodyPr>
          <a:lstStyle/>
          <a:p>
            <a:r>
              <a:rPr lang="ro-RO" sz="2800" dirty="0" smtClean="0">
                <a:latin typeface="Arial Narrow" panose="020B0606020202030204" pitchFamily="34" charset="0"/>
              </a:rPr>
              <a:t>Comisia Europeană inițiază propunerea (care poate veni la solicitarea Parlamentului sau a Consiliului European)</a:t>
            </a:r>
          </a:p>
          <a:p>
            <a:pPr marL="0" indent="0">
              <a:buNone/>
            </a:pPr>
            <a:endParaRPr lang="ro-RO" sz="2800" dirty="0" smtClean="0">
              <a:latin typeface="Arial Narrow" panose="020B0606020202030204" pitchFamily="34" charset="0"/>
            </a:endParaRPr>
          </a:p>
          <a:p>
            <a:r>
              <a:rPr lang="ro-RO" sz="2800" dirty="0" smtClean="0">
                <a:latin typeface="Arial Narrow" panose="020B0606020202030204" pitchFamily="34" charset="0"/>
              </a:rPr>
              <a:t>1. Codecizie – Parlamentul și Consiliul iau decizia în comun dacă </a:t>
            </a:r>
            <a:r>
              <a:rPr lang="en-US" sz="2800" dirty="0" smtClean="0">
                <a:latin typeface="Arial Narrow" panose="020B0606020202030204" pitchFamily="34" charset="0"/>
              </a:rPr>
              <a:t>propunerea se refer</a:t>
            </a:r>
            <a:r>
              <a:rPr lang="ro-RO" sz="2800" dirty="0" smtClean="0">
                <a:latin typeface="Arial Narrow" panose="020B0606020202030204" pitchFamily="34" charset="0"/>
              </a:rPr>
              <a:t>ă la învățământ, sănătate, cultură, consumatori, cercetare</a:t>
            </a:r>
          </a:p>
          <a:p>
            <a:r>
              <a:rPr lang="ro-RO" sz="2800" dirty="0" smtClean="0">
                <a:latin typeface="Arial Narrow" panose="020B0606020202030204" pitchFamily="34" charset="0"/>
              </a:rPr>
              <a:t>2. Consultare – Avizul Parlamentului este consultativ în cazul politicii externe, securitate sau fiscalitate. </a:t>
            </a:r>
          </a:p>
          <a:p>
            <a:pPr marL="0" indent="0">
              <a:buNone/>
            </a:pPr>
            <a:endParaRPr lang="ro-RO" sz="2800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r>
              <a:rPr lang="ro-RO" sz="2800" dirty="0" smtClean="0">
                <a:latin typeface="Arial Narrow" panose="020B0606020202030204" pitchFamily="34" charset="0"/>
              </a:rPr>
              <a:t>			Textul legislativ final este publicat în </a:t>
            </a:r>
            <a:br>
              <a:rPr lang="ro-RO" sz="2800" dirty="0" smtClean="0">
                <a:latin typeface="Arial Narrow" panose="020B0606020202030204" pitchFamily="34" charset="0"/>
              </a:rPr>
            </a:br>
            <a:r>
              <a:rPr lang="ro-RO" sz="2800" dirty="0" smtClean="0">
                <a:latin typeface="Arial Narrow" panose="020B0606020202030204" pitchFamily="34" charset="0"/>
              </a:rPr>
              <a:t>			Jurnalul Oficial al Uniunii Europene!    </a:t>
            </a:r>
            <a:endParaRPr lang="ro-RO" sz="28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8056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968188" y="268942"/>
            <a:ext cx="8305814" cy="1089211"/>
          </a:xfrm>
        </p:spPr>
        <p:txBody>
          <a:bodyPr>
            <a:normAutofit fontScale="90000"/>
          </a:bodyPr>
          <a:lstStyle/>
          <a:p>
            <a:r>
              <a:rPr lang="ro-RO" sz="6000" b="1" dirty="0" smtClean="0">
                <a:solidFill>
                  <a:srgbClr val="FFC000"/>
                </a:solidFill>
                <a:latin typeface="Arial Narrow" panose="020B0606020202030204" pitchFamily="34" charset="0"/>
              </a:rPr>
              <a:t>Tipuri de proceduri legislative</a:t>
            </a:r>
            <a:endParaRPr lang="ro-RO" sz="6000" b="1" dirty="0">
              <a:solidFill>
                <a:srgbClr val="FFC000"/>
              </a:solidFill>
              <a:latin typeface="Arial Narrow" panose="020B0606020202030204" pitchFamily="34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77334" y="1358154"/>
            <a:ext cx="9502090" cy="5190564"/>
          </a:xfrm>
        </p:spPr>
        <p:txBody>
          <a:bodyPr>
            <a:normAutofit fontScale="85000" lnSpcReduction="20000"/>
          </a:bodyPr>
          <a:lstStyle/>
          <a:p>
            <a:r>
              <a:rPr lang="ro-RO" sz="2800" b="1" dirty="0" smtClean="0">
                <a:latin typeface="Arial Narrow" panose="020B0606020202030204" pitchFamily="34" charset="0"/>
              </a:rPr>
              <a:t>Procedura </a:t>
            </a:r>
            <a:r>
              <a:rPr lang="ro-RO" sz="2800" b="1" dirty="0">
                <a:latin typeface="Arial Narrow" panose="020B0606020202030204" pitchFamily="34" charset="0"/>
              </a:rPr>
              <a:t>legislativă </a:t>
            </a:r>
            <a:r>
              <a:rPr lang="ro-RO" sz="2800" b="1" dirty="0" smtClean="0">
                <a:latin typeface="Arial Narrow" panose="020B0606020202030204" pitchFamily="34" charset="0"/>
              </a:rPr>
              <a:t>ordinară</a:t>
            </a:r>
            <a:r>
              <a:rPr lang="ro-RO" sz="2800" dirty="0">
                <a:latin typeface="Arial Narrow" panose="020B0606020202030204" pitchFamily="34" charset="0"/>
              </a:rPr>
              <a:t>,</a:t>
            </a:r>
            <a:r>
              <a:rPr lang="ro-RO" sz="2800" dirty="0" smtClean="0">
                <a:latin typeface="Arial Narrow" panose="020B0606020202030204" pitchFamily="34" charset="0"/>
              </a:rPr>
              <a:t> </a:t>
            </a:r>
            <a:r>
              <a:rPr lang="ro-RO" sz="2800" dirty="0">
                <a:latin typeface="Arial Narrow" panose="020B0606020202030204" pitchFamily="34" charset="0"/>
              </a:rPr>
              <a:t>cunoscută și sub numele de „</a:t>
            </a:r>
            <a:r>
              <a:rPr lang="ro-RO" sz="2800" b="1" dirty="0">
                <a:latin typeface="Arial Narrow" panose="020B0606020202030204" pitchFamily="34" charset="0"/>
              </a:rPr>
              <a:t>codecizie</a:t>
            </a:r>
            <a:r>
              <a:rPr lang="ro-RO" sz="2800" dirty="0" smtClean="0">
                <a:latin typeface="Arial Narrow" panose="020B0606020202030204" pitchFamily="34" charset="0"/>
              </a:rPr>
              <a:t>”, reprezintă </a:t>
            </a:r>
            <a:r>
              <a:rPr lang="ro-RO" sz="2800" dirty="0">
                <a:latin typeface="Arial Narrow" panose="020B0606020202030204" pitchFamily="34" charset="0"/>
              </a:rPr>
              <a:t>principala procedură legislativă a </a:t>
            </a:r>
            <a:r>
              <a:rPr lang="ro-RO" sz="2800" dirty="0" smtClean="0">
                <a:latin typeface="Arial Narrow" panose="020B0606020202030204" pitchFamily="34" charset="0"/>
              </a:rPr>
              <a:t>UE</a:t>
            </a:r>
          </a:p>
          <a:p>
            <a:r>
              <a:rPr lang="ro-RO" sz="2800" b="1" dirty="0" smtClean="0">
                <a:latin typeface="Arial Narrow" panose="020B0606020202030204" pitchFamily="34" charset="0"/>
              </a:rPr>
              <a:t>Codecizia </a:t>
            </a:r>
            <a:r>
              <a:rPr lang="ro-RO" sz="2800" dirty="0" smtClean="0">
                <a:latin typeface="Arial Narrow" panose="020B0606020202030204" pitchFamily="34" charset="0"/>
              </a:rPr>
              <a:t>– utilizată pentru a elabora </a:t>
            </a:r>
            <a:r>
              <a:rPr lang="ro-RO" sz="2800" dirty="0">
                <a:latin typeface="Arial Narrow" panose="020B0606020202030204" pitchFamily="34" charset="0"/>
              </a:rPr>
              <a:t>și adopta aproape toată legislația UE (în aproximativ 70-80 de domenii de politici europene).  </a:t>
            </a:r>
            <a:endParaRPr lang="ro-RO" sz="2800" dirty="0" smtClean="0">
              <a:latin typeface="Arial Narrow" panose="020B0606020202030204" pitchFamily="34" charset="0"/>
            </a:endParaRPr>
          </a:p>
          <a:p>
            <a:r>
              <a:rPr lang="ro-RO" sz="2800" b="1" dirty="0" smtClean="0">
                <a:latin typeface="Arial Narrow" panose="020B0606020202030204" pitchFamily="34" charset="0"/>
              </a:rPr>
              <a:t>Codecizia</a:t>
            </a:r>
            <a:r>
              <a:rPr lang="ro-RO" sz="2800" dirty="0" smtClean="0">
                <a:latin typeface="Arial Narrow" panose="020B0606020202030204" pitchFamily="34" charset="0"/>
              </a:rPr>
              <a:t> - conferă </a:t>
            </a:r>
            <a:r>
              <a:rPr lang="ro-RO" sz="2800" dirty="0">
                <a:latin typeface="Arial Narrow" panose="020B0606020202030204" pitchFamily="34" charset="0"/>
              </a:rPr>
              <a:t>Parlamentului competența de a aproba, respinge sau  modifica legislația privind </a:t>
            </a:r>
            <a:endParaRPr lang="ro-RO" sz="2800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r>
              <a:rPr lang="ro-RO" sz="2800" dirty="0">
                <a:latin typeface="Arial Narrow" panose="020B0606020202030204" pitchFamily="34" charset="0"/>
              </a:rPr>
              <a:t>	</a:t>
            </a:r>
            <a:r>
              <a:rPr lang="ro-RO" sz="2800" dirty="0" smtClean="0">
                <a:latin typeface="Arial Narrow" panose="020B0606020202030204" pitchFamily="34" charset="0"/>
              </a:rPr>
              <a:t>		piața </a:t>
            </a:r>
            <a:r>
              <a:rPr lang="ro-RO" sz="2800" dirty="0">
                <a:latin typeface="Arial Narrow" panose="020B0606020202030204" pitchFamily="34" charset="0"/>
              </a:rPr>
              <a:t>unică, </a:t>
            </a:r>
            <a:endParaRPr lang="ro-RO" sz="2800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r>
              <a:rPr lang="ro-RO" sz="2800" dirty="0">
                <a:latin typeface="Arial Narrow" panose="020B0606020202030204" pitchFamily="34" charset="0"/>
              </a:rPr>
              <a:t>	</a:t>
            </a:r>
            <a:r>
              <a:rPr lang="ro-RO" sz="2800" dirty="0" smtClean="0">
                <a:latin typeface="Arial Narrow" panose="020B0606020202030204" pitchFamily="34" charset="0"/>
              </a:rPr>
              <a:t>		protecția </a:t>
            </a:r>
            <a:r>
              <a:rPr lang="ro-RO" sz="2800" dirty="0">
                <a:latin typeface="Arial Narrow" panose="020B0606020202030204" pitchFamily="34" charset="0"/>
              </a:rPr>
              <a:t>mediului, </a:t>
            </a:r>
            <a:endParaRPr lang="ro-RO" sz="2800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r>
              <a:rPr lang="ro-RO" sz="2800" dirty="0">
                <a:latin typeface="Arial Narrow" panose="020B0606020202030204" pitchFamily="34" charset="0"/>
              </a:rPr>
              <a:t>	</a:t>
            </a:r>
            <a:r>
              <a:rPr lang="ro-RO" sz="2800" dirty="0" smtClean="0">
                <a:latin typeface="Arial Narrow" panose="020B0606020202030204" pitchFamily="34" charset="0"/>
              </a:rPr>
              <a:t>		protecția </a:t>
            </a:r>
            <a:r>
              <a:rPr lang="ro-RO" sz="2800" dirty="0">
                <a:latin typeface="Arial Narrow" panose="020B0606020202030204" pitchFamily="34" charset="0"/>
              </a:rPr>
              <a:t>consumatorilor, </a:t>
            </a:r>
            <a:r>
              <a:rPr lang="ro-RO" sz="2800" dirty="0" smtClean="0">
                <a:latin typeface="Arial Narrow" panose="020B0606020202030204" pitchFamily="34" charset="0"/>
              </a:rPr>
              <a:t>	</a:t>
            </a:r>
          </a:p>
          <a:p>
            <a:pPr marL="0" indent="0">
              <a:buNone/>
            </a:pPr>
            <a:r>
              <a:rPr lang="ro-RO" sz="2800" dirty="0">
                <a:latin typeface="Arial Narrow" panose="020B0606020202030204" pitchFamily="34" charset="0"/>
              </a:rPr>
              <a:t>	</a:t>
            </a:r>
            <a:r>
              <a:rPr lang="ro-RO" sz="2800" dirty="0" smtClean="0">
                <a:latin typeface="Arial Narrow" panose="020B0606020202030204" pitchFamily="34" charset="0"/>
              </a:rPr>
              <a:t>		libertățile </a:t>
            </a:r>
            <a:r>
              <a:rPr lang="ro-RO" sz="2800" dirty="0">
                <a:latin typeface="Arial Narrow" panose="020B0606020202030204" pitchFamily="34" charset="0"/>
              </a:rPr>
              <a:t>cetățenești, </a:t>
            </a:r>
            <a:endParaRPr lang="ro-RO" sz="2800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r>
              <a:rPr lang="ro-RO" sz="2800" dirty="0">
                <a:latin typeface="Arial Narrow" panose="020B0606020202030204" pitchFamily="34" charset="0"/>
              </a:rPr>
              <a:t>	</a:t>
            </a:r>
            <a:r>
              <a:rPr lang="ro-RO" sz="2800" dirty="0" smtClean="0">
                <a:latin typeface="Arial Narrow" panose="020B0606020202030204" pitchFamily="34" charset="0"/>
              </a:rPr>
              <a:t>		agricultura</a:t>
            </a:r>
            <a:r>
              <a:rPr lang="ro-RO" sz="2800" dirty="0">
                <a:latin typeface="Arial Narrow" panose="020B0606020202030204" pitchFamily="34" charset="0"/>
              </a:rPr>
              <a:t>, </a:t>
            </a:r>
            <a:endParaRPr lang="ro-RO" sz="2800" dirty="0" smtClean="0">
              <a:latin typeface="Arial Narrow" panose="020B0606020202030204" pitchFamily="34" charset="0"/>
            </a:endParaRPr>
          </a:p>
          <a:p>
            <a:pPr marL="0" indent="0">
              <a:buNone/>
            </a:pPr>
            <a:r>
              <a:rPr lang="ro-RO" sz="2800" dirty="0">
                <a:latin typeface="Arial Narrow" panose="020B0606020202030204" pitchFamily="34" charset="0"/>
              </a:rPr>
              <a:t>	</a:t>
            </a:r>
            <a:r>
              <a:rPr lang="ro-RO" sz="2800" dirty="0" smtClean="0">
                <a:latin typeface="Arial Narrow" panose="020B0606020202030204" pitchFamily="34" charset="0"/>
              </a:rPr>
              <a:t>		transporturile </a:t>
            </a:r>
          </a:p>
          <a:p>
            <a:pPr marL="0" indent="0">
              <a:buNone/>
            </a:pPr>
            <a:r>
              <a:rPr lang="ro-RO" sz="2800" dirty="0">
                <a:latin typeface="Arial Narrow" panose="020B0606020202030204" pitchFamily="34" charset="0"/>
              </a:rPr>
              <a:t>	</a:t>
            </a:r>
            <a:r>
              <a:rPr lang="ro-RO" sz="2800" dirty="0" smtClean="0">
                <a:latin typeface="Arial Narrow" panose="020B0606020202030204" pitchFamily="34" charset="0"/>
              </a:rPr>
              <a:t>		cercetarea</a:t>
            </a:r>
            <a:r>
              <a:rPr lang="ro-RO" sz="2800" dirty="0">
                <a:latin typeface="Arial Narrow" panose="020B0606020202030204" pitchFamily="34" charset="0"/>
              </a:rPr>
              <a:t>, </a:t>
            </a:r>
            <a:r>
              <a:rPr lang="ro-RO" sz="2800" dirty="0" smtClean="0">
                <a:latin typeface="Arial Narrow" panose="020B0606020202030204" pitchFamily="34" charset="0"/>
              </a:rPr>
              <a:t>etc. </a:t>
            </a:r>
            <a:endParaRPr lang="ro-RO" sz="28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617186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968188" y="268942"/>
            <a:ext cx="8305814" cy="1089211"/>
          </a:xfrm>
        </p:spPr>
        <p:txBody>
          <a:bodyPr>
            <a:normAutofit fontScale="90000"/>
          </a:bodyPr>
          <a:lstStyle/>
          <a:p>
            <a:r>
              <a:rPr lang="ro-RO" sz="6000" b="1" dirty="0" smtClean="0">
                <a:solidFill>
                  <a:srgbClr val="FFC000"/>
                </a:solidFill>
                <a:latin typeface="Arial Narrow" panose="020B0606020202030204" pitchFamily="34" charset="0"/>
              </a:rPr>
              <a:t>Tipuri de proceduri legislative</a:t>
            </a:r>
            <a:endParaRPr lang="ro-RO" sz="6000" b="1" dirty="0">
              <a:solidFill>
                <a:srgbClr val="FFC000"/>
              </a:solidFill>
              <a:latin typeface="Arial Narrow" panose="020B0606020202030204" pitchFamily="34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77334" y="1358154"/>
            <a:ext cx="8708713" cy="4733364"/>
          </a:xfrm>
        </p:spPr>
        <p:txBody>
          <a:bodyPr>
            <a:normAutofit lnSpcReduction="10000"/>
          </a:bodyPr>
          <a:lstStyle/>
          <a:p>
            <a:r>
              <a:rPr lang="ro-RO" sz="3200" b="1" dirty="0">
                <a:latin typeface="Arial Narrow" panose="020B0606020202030204" pitchFamily="34" charset="0"/>
              </a:rPr>
              <a:t>Consultarea</a:t>
            </a:r>
            <a:r>
              <a:rPr lang="ro-RO" sz="3200" dirty="0">
                <a:latin typeface="Arial Narrow" panose="020B0606020202030204" pitchFamily="34" charset="0"/>
              </a:rPr>
              <a:t>: </a:t>
            </a:r>
            <a:r>
              <a:rPr lang="ro-RO" sz="3200" dirty="0" smtClean="0">
                <a:latin typeface="Arial Narrow" panose="020B0606020202030204" pitchFamily="34" charset="0"/>
              </a:rPr>
              <a:t>pentru anumite </a:t>
            </a:r>
            <a:r>
              <a:rPr lang="ro-RO" sz="3200" dirty="0">
                <a:latin typeface="Arial Narrow" panose="020B0606020202030204" pitchFamily="34" charset="0"/>
              </a:rPr>
              <a:t>tipuri de legislație </a:t>
            </a:r>
            <a:r>
              <a:rPr lang="ro-RO" sz="3200" dirty="0" smtClean="0">
                <a:latin typeface="Arial Narrow" panose="020B0606020202030204" pitchFamily="34" charset="0"/>
              </a:rPr>
              <a:t>(din </a:t>
            </a:r>
            <a:r>
              <a:rPr lang="ro-RO" sz="3200" dirty="0">
                <a:latin typeface="Arial Narrow" panose="020B0606020202030204" pitchFamily="34" charset="0"/>
              </a:rPr>
              <a:t>domeniul fiscalității, al </a:t>
            </a:r>
            <a:r>
              <a:rPr lang="ro-RO" sz="3200" dirty="0" smtClean="0">
                <a:latin typeface="Arial Narrow" panose="020B0606020202030204" pitchFamily="34" charset="0"/>
              </a:rPr>
              <a:t>politicii externe, al concurenței sau </a:t>
            </a:r>
            <a:r>
              <a:rPr lang="ro-RO" sz="3200" dirty="0">
                <a:latin typeface="Arial Narrow" panose="020B0606020202030204" pitchFamily="34" charset="0"/>
              </a:rPr>
              <a:t>al noilor membri ai zonei euro</a:t>
            </a:r>
            <a:r>
              <a:rPr lang="ro-RO" sz="3200" dirty="0" smtClean="0">
                <a:latin typeface="Arial Narrow" panose="020B0606020202030204" pitchFamily="34" charset="0"/>
              </a:rPr>
              <a:t>) </a:t>
            </a:r>
            <a:r>
              <a:rPr lang="ro-RO" sz="3200" dirty="0">
                <a:latin typeface="Arial Narrow" panose="020B0606020202030204" pitchFamily="34" charset="0"/>
              </a:rPr>
              <a:t>Parlamentul își dă </a:t>
            </a:r>
            <a:r>
              <a:rPr lang="ro-RO" sz="3200" b="1" dirty="0">
                <a:latin typeface="Arial Narrow" panose="020B0606020202030204" pitchFamily="34" charset="0"/>
              </a:rPr>
              <a:t>doar avizul consultativ.</a:t>
            </a:r>
            <a:r>
              <a:rPr lang="ro-RO" sz="3200" dirty="0">
                <a:latin typeface="Arial Narrow" panose="020B0606020202030204" pitchFamily="34" charset="0"/>
              </a:rPr>
              <a:t> </a:t>
            </a:r>
            <a:endParaRPr lang="ro-RO" sz="3200" dirty="0" smtClean="0">
              <a:latin typeface="Arial Narrow" panose="020B0606020202030204" pitchFamily="34" charset="0"/>
            </a:endParaRPr>
          </a:p>
          <a:p>
            <a:endParaRPr lang="ro-RO" sz="3200" dirty="0" smtClean="0">
              <a:latin typeface="Arial Narrow" panose="020B0606020202030204" pitchFamily="34" charset="0"/>
            </a:endParaRPr>
          </a:p>
          <a:p>
            <a:r>
              <a:rPr lang="ro-RO" sz="3200" dirty="0">
                <a:latin typeface="Arial Narrow" panose="020B0606020202030204" pitchFamily="34" charset="0"/>
              </a:rPr>
              <a:t>N</a:t>
            </a:r>
            <a:r>
              <a:rPr lang="ro-RO" sz="3200" dirty="0" smtClean="0">
                <a:latin typeface="Arial Narrow" panose="020B0606020202030204" pitchFamily="34" charset="0"/>
              </a:rPr>
              <a:t>umărul </a:t>
            </a:r>
            <a:r>
              <a:rPr lang="ro-RO" sz="3200" dirty="0">
                <a:latin typeface="Arial Narrow" panose="020B0606020202030204" pitchFamily="34" charset="0"/>
              </a:rPr>
              <a:t>domeniilor de politică incluse în această procedură s-a redus considerabil, majoritatea legislației fiind cuprinse acum în procedura legislativă ordinară (fosta codecizie</a:t>
            </a:r>
            <a:r>
              <a:rPr lang="ro-RO" sz="3200" dirty="0" smtClean="0">
                <a:latin typeface="Arial Narrow" panose="020B0606020202030204" pitchFamily="34" charset="0"/>
              </a:rPr>
              <a:t>).</a:t>
            </a:r>
          </a:p>
          <a:p>
            <a:endParaRPr lang="ro-RO" sz="32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98424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968188" y="268942"/>
            <a:ext cx="8305814" cy="1089211"/>
          </a:xfrm>
        </p:spPr>
        <p:txBody>
          <a:bodyPr>
            <a:normAutofit fontScale="90000"/>
          </a:bodyPr>
          <a:lstStyle/>
          <a:p>
            <a:r>
              <a:rPr lang="ro-RO" sz="6000" b="1" dirty="0" smtClean="0">
                <a:solidFill>
                  <a:srgbClr val="FFC000"/>
                </a:solidFill>
                <a:latin typeface="Arial Narrow" panose="020B0606020202030204" pitchFamily="34" charset="0"/>
              </a:rPr>
              <a:t>Tipuri de proceduri legislative</a:t>
            </a:r>
            <a:endParaRPr lang="ro-RO" sz="6000" b="1" dirty="0">
              <a:solidFill>
                <a:srgbClr val="FFC000"/>
              </a:solidFill>
              <a:latin typeface="Arial Narrow" panose="020B0606020202030204" pitchFamily="34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77334" y="1358153"/>
            <a:ext cx="8816290" cy="5177117"/>
          </a:xfrm>
        </p:spPr>
        <p:txBody>
          <a:bodyPr>
            <a:noAutofit/>
          </a:bodyPr>
          <a:lstStyle/>
          <a:p>
            <a:r>
              <a:rPr lang="ro-RO" sz="3200" b="1" dirty="0">
                <a:latin typeface="Arial Narrow" panose="020B0606020202030204" pitchFamily="34" charset="0"/>
              </a:rPr>
              <a:t>Aprobarea</a:t>
            </a:r>
            <a:r>
              <a:rPr lang="ro-RO" sz="3200" dirty="0">
                <a:latin typeface="Arial Narrow" panose="020B0606020202030204" pitchFamily="34" charset="0"/>
              </a:rPr>
              <a:t>: </a:t>
            </a:r>
            <a:r>
              <a:rPr lang="ro-RO" sz="3200" dirty="0" smtClean="0">
                <a:latin typeface="Arial Narrow" panose="020B0606020202030204" pitchFamily="34" charset="0"/>
              </a:rPr>
              <a:t>Uniunea </a:t>
            </a:r>
            <a:r>
              <a:rPr lang="ro-RO" sz="3200" dirty="0">
                <a:latin typeface="Arial Narrow" panose="020B0606020202030204" pitchFamily="34" charset="0"/>
              </a:rPr>
              <a:t>Europeană dorește să primească noi state membre sau să încheie acorduri cu țări </a:t>
            </a:r>
            <a:r>
              <a:rPr lang="ro-RO" sz="3200" dirty="0" smtClean="0">
                <a:latin typeface="Arial Narrow" panose="020B0606020202030204" pitchFamily="34" charset="0"/>
              </a:rPr>
              <a:t>terțe </a:t>
            </a:r>
            <a:r>
              <a:rPr lang="en-US" sz="3200" dirty="0" smtClean="0">
                <a:latin typeface="Arial Narrow" panose="020B0606020202030204" pitchFamily="34" charset="0"/>
              </a:rPr>
              <a:t>=&gt;</a:t>
            </a:r>
            <a:r>
              <a:rPr lang="ro-RO" sz="3200" dirty="0" smtClean="0">
                <a:latin typeface="Arial Narrow" panose="020B0606020202030204" pitchFamily="34" charset="0"/>
              </a:rPr>
              <a:t> </a:t>
            </a:r>
            <a:r>
              <a:rPr lang="ro-RO" sz="3200" b="1" dirty="0">
                <a:latin typeface="Arial Narrow" panose="020B0606020202030204" pitchFamily="34" charset="0"/>
              </a:rPr>
              <a:t>este nevoie de aprobarea </a:t>
            </a:r>
            <a:r>
              <a:rPr lang="ro-RO" sz="3200" b="1" dirty="0" smtClean="0">
                <a:latin typeface="Arial Narrow" panose="020B0606020202030204" pitchFamily="34" charset="0"/>
              </a:rPr>
              <a:t>Parlamentului</a:t>
            </a:r>
            <a:r>
              <a:rPr lang="ro-RO" sz="3200" dirty="0" smtClean="0">
                <a:latin typeface="Arial Narrow" panose="020B0606020202030204" pitchFamily="34" charset="0"/>
              </a:rPr>
              <a:t> </a:t>
            </a:r>
            <a:endParaRPr lang="en-US" sz="3200" dirty="0" smtClean="0">
              <a:latin typeface="Arial Narrow" panose="020B0606020202030204" pitchFamily="34" charset="0"/>
            </a:endParaRPr>
          </a:p>
          <a:p>
            <a:r>
              <a:rPr lang="ro-RO" sz="3200" dirty="0" smtClean="0">
                <a:latin typeface="Arial Narrow" panose="020B0606020202030204" pitchFamily="34" charset="0"/>
              </a:rPr>
              <a:t>Parlamentul </a:t>
            </a:r>
            <a:r>
              <a:rPr lang="ro-RO" sz="3200" dirty="0">
                <a:latin typeface="Arial Narrow" panose="020B0606020202030204" pitchFamily="34" charset="0"/>
              </a:rPr>
              <a:t>nu poate modifica detalii din aceste </a:t>
            </a:r>
            <a:r>
              <a:rPr lang="ro-RO" sz="3200" dirty="0" smtClean="0">
                <a:latin typeface="Arial Narrow" panose="020B0606020202030204" pitchFamily="34" charset="0"/>
              </a:rPr>
              <a:t>acorduri </a:t>
            </a:r>
          </a:p>
          <a:p>
            <a:r>
              <a:rPr lang="ro-RO" sz="3200" dirty="0">
                <a:latin typeface="Arial Narrow" panose="020B0606020202030204" pitchFamily="34" charset="0"/>
              </a:rPr>
              <a:t>D</a:t>
            </a:r>
            <a:r>
              <a:rPr lang="ro-RO" sz="3200" dirty="0" smtClean="0">
                <a:latin typeface="Arial Narrow" panose="020B0606020202030204" pitchFamily="34" charset="0"/>
              </a:rPr>
              <a:t>eputații </a:t>
            </a:r>
            <a:r>
              <a:rPr lang="ro-RO" sz="3200" dirty="0">
                <a:latin typeface="Arial Narrow" panose="020B0606020202030204" pitchFamily="34" charset="0"/>
              </a:rPr>
              <a:t>în Parlamentul European au respins Acordul comercial de combatere a contrafacerii (ACTA) și au refuzat </a:t>
            </a:r>
            <a:r>
              <a:rPr lang="ro-RO" sz="3200" dirty="0" smtClean="0">
                <a:latin typeface="Arial Narrow" panose="020B0606020202030204" pitchFamily="34" charset="0"/>
              </a:rPr>
              <a:t>să permită </a:t>
            </a:r>
            <a:r>
              <a:rPr lang="ro-RO" sz="3200" dirty="0">
                <a:latin typeface="Arial Narrow" panose="020B0606020202030204" pitchFamily="34" charset="0"/>
              </a:rPr>
              <a:t>transferurile de date bancare către SUA prin intermediul rețelei SWIFT.</a:t>
            </a:r>
          </a:p>
        </p:txBody>
      </p:sp>
    </p:spTree>
    <p:extLst>
      <p:ext uri="{BB962C8B-B14F-4D97-AF65-F5344CB8AC3E}">
        <p14:creationId xmlns:p14="http://schemas.microsoft.com/office/powerpoint/2010/main" val="612513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551329" y="268942"/>
            <a:ext cx="9117106" cy="1089211"/>
          </a:xfrm>
        </p:spPr>
        <p:txBody>
          <a:bodyPr>
            <a:normAutofit fontScale="90000"/>
          </a:bodyPr>
          <a:lstStyle/>
          <a:p>
            <a:r>
              <a:rPr lang="ro-RO" sz="6000" b="1" dirty="0" smtClean="0">
                <a:solidFill>
                  <a:srgbClr val="FFC000"/>
                </a:solidFill>
                <a:latin typeface="Arial Narrow" panose="020B0606020202030204" pitchFamily="34" charset="0"/>
              </a:rPr>
              <a:t>Puterile Parlamentului European</a:t>
            </a:r>
            <a:endParaRPr lang="ro-RO" sz="6000" b="1" dirty="0">
              <a:solidFill>
                <a:srgbClr val="FFC000"/>
              </a:solidFill>
              <a:latin typeface="Arial Narrow" panose="020B0606020202030204" pitchFamily="34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77334" y="1358153"/>
            <a:ext cx="8816290" cy="5177117"/>
          </a:xfrm>
        </p:spPr>
        <p:txBody>
          <a:bodyPr>
            <a:noAutofit/>
          </a:bodyPr>
          <a:lstStyle/>
          <a:p>
            <a:r>
              <a:rPr lang="ro-RO" sz="3600" b="1" dirty="0" smtClean="0">
                <a:latin typeface="Arial Narrow" panose="020B0606020202030204" pitchFamily="34" charset="0"/>
              </a:rPr>
              <a:t>Dreptul la inițiativă</a:t>
            </a:r>
            <a:r>
              <a:rPr lang="ro-RO" sz="3600" dirty="0" smtClean="0">
                <a:latin typeface="Arial Narrow" panose="020B0606020202030204" pitchFamily="34" charset="0"/>
              </a:rPr>
              <a:t>: Parlamentul poate solicita Comisiei să propună noi acte legislative și adesea face acest lucru după ce examinează programul anual de lucru al Comisiei.</a:t>
            </a:r>
          </a:p>
          <a:p>
            <a:r>
              <a:rPr lang="ro-RO" sz="3600" b="1" dirty="0" smtClean="0">
                <a:latin typeface="Arial Narrow" panose="020B0606020202030204" pitchFamily="34" charset="0"/>
              </a:rPr>
              <a:t>Funcția de control </a:t>
            </a:r>
            <a:r>
              <a:rPr lang="ro-RO" sz="3600" dirty="0" smtClean="0">
                <a:latin typeface="Arial Narrow" panose="020B0606020202030204" pitchFamily="34" charset="0"/>
              </a:rPr>
              <a:t>sau supraveghere a celorlalte ramuri ale puterii, în scopul asigurării responsabilității democratice. </a:t>
            </a:r>
          </a:p>
          <a:p>
            <a:endParaRPr lang="ro-RO" sz="36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72477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9152466" cy="976313"/>
          </a:xfrm>
        </p:spPr>
        <p:txBody>
          <a:bodyPr>
            <a:noAutofit/>
          </a:bodyPr>
          <a:lstStyle/>
          <a:p>
            <a:pPr algn="ctr"/>
            <a:r>
              <a:rPr lang="ro-RO" sz="5400" b="1" dirty="0">
                <a:solidFill>
                  <a:srgbClr val="FFC000"/>
                </a:solidFill>
                <a:latin typeface="Arial Narrow" panose="020B0606020202030204" pitchFamily="34" charset="0"/>
              </a:rPr>
              <a:t>Puterile Parlamentului European</a:t>
            </a:r>
            <a:endParaRPr lang="ro-RO" sz="5400" dirty="0"/>
          </a:p>
        </p:txBody>
      </p:sp>
      <p:pic>
        <p:nvPicPr>
          <p:cNvPr id="4" name="ypMvDKW5qm0"/>
          <p:cNvPicPr>
            <a:picLocks noGrp="1" noRot="1" noChangeAspect="1"/>
          </p:cNvPicPr>
          <p:nvPr>
            <p:ph idx="1"/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1285875" y="2276475"/>
            <a:ext cx="6329363" cy="35607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466437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551329" y="268942"/>
            <a:ext cx="9117106" cy="1089211"/>
          </a:xfrm>
        </p:spPr>
        <p:txBody>
          <a:bodyPr>
            <a:normAutofit fontScale="90000"/>
          </a:bodyPr>
          <a:lstStyle/>
          <a:p>
            <a:r>
              <a:rPr lang="ro-RO" sz="6000" b="1" dirty="0" smtClean="0">
                <a:solidFill>
                  <a:srgbClr val="FFC000"/>
                </a:solidFill>
                <a:latin typeface="Arial Narrow" panose="020B0606020202030204" pitchFamily="34" charset="0"/>
              </a:rPr>
              <a:t>Puterile Parlamentului European</a:t>
            </a:r>
            <a:endParaRPr lang="ro-RO" sz="6000" b="1" dirty="0">
              <a:solidFill>
                <a:srgbClr val="FFC000"/>
              </a:solidFill>
              <a:latin typeface="Arial Narrow" panose="020B0606020202030204" pitchFamily="34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77334" y="1358153"/>
            <a:ext cx="9125572" cy="5177117"/>
          </a:xfrm>
        </p:spPr>
        <p:txBody>
          <a:bodyPr>
            <a:noAutofit/>
          </a:bodyPr>
          <a:lstStyle/>
          <a:p>
            <a:pPr lvl="0"/>
            <a:r>
              <a:rPr lang="ro-RO" sz="2400" b="1" dirty="0" err="1" smtClean="0">
                <a:latin typeface="Arial Narrow" panose="020B0606020202030204" pitchFamily="34" charset="0"/>
              </a:rPr>
              <a:t>Competenţe</a:t>
            </a:r>
            <a:r>
              <a:rPr lang="ro-RO" sz="2400" b="1" dirty="0" smtClean="0">
                <a:latin typeface="Arial Narrow" panose="020B0606020202030204" pitchFamily="34" charset="0"/>
              </a:rPr>
              <a:t> </a:t>
            </a:r>
            <a:r>
              <a:rPr lang="ro-RO" sz="2400" b="1" dirty="0">
                <a:latin typeface="Arial Narrow" panose="020B0606020202030204" pitchFamily="34" charset="0"/>
              </a:rPr>
              <a:t>de numire</a:t>
            </a:r>
            <a:r>
              <a:rPr lang="ro-RO" sz="2400" dirty="0">
                <a:latin typeface="Arial Narrow" panose="020B0606020202030204" pitchFamily="34" charset="0"/>
              </a:rPr>
              <a:t> - </a:t>
            </a:r>
            <a:r>
              <a:rPr lang="ro-RO" sz="2400" dirty="0" smtClean="0">
                <a:latin typeface="Arial Narrow" panose="020B0606020202030204" pitchFamily="34" charset="0"/>
              </a:rPr>
              <a:t>rolul-cheie în </a:t>
            </a:r>
            <a:r>
              <a:rPr lang="ro-RO" sz="2400" dirty="0">
                <a:latin typeface="Arial Narrow" panose="020B0606020202030204" pitchFamily="34" charset="0"/>
              </a:rPr>
              <a:t>alegerea Comisiei, </a:t>
            </a:r>
            <a:r>
              <a:rPr lang="ro-RO" sz="2400" dirty="0" smtClean="0">
                <a:latin typeface="Arial Narrow" panose="020B0606020202030204" pitchFamily="34" charset="0"/>
              </a:rPr>
              <a:t>organizează </a:t>
            </a:r>
            <a:r>
              <a:rPr lang="ro-RO" sz="2400" dirty="0">
                <a:latin typeface="Arial Narrow" panose="020B0606020202030204" pitchFamily="34" charset="0"/>
              </a:rPr>
              <a:t>audierile președintelui și ale membrilor Comitetului executiv al Băncii Centrale Europene, precum și ale membrilor desemnați pentru Curtea de </a:t>
            </a:r>
            <a:r>
              <a:rPr lang="ro-RO" sz="2400" dirty="0" smtClean="0">
                <a:latin typeface="Arial Narrow" panose="020B0606020202030204" pitchFamily="34" charset="0"/>
              </a:rPr>
              <a:t>Conturi.</a:t>
            </a:r>
            <a:endParaRPr lang="ro-RO" sz="2400" dirty="0">
              <a:latin typeface="Arial Narrow" panose="020B0606020202030204" pitchFamily="34" charset="0"/>
            </a:endParaRPr>
          </a:p>
          <a:p>
            <a:pPr lvl="0"/>
            <a:r>
              <a:rPr lang="ro-RO" sz="2400" b="1" dirty="0">
                <a:latin typeface="Arial Narrow" panose="020B0606020202030204" pitchFamily="34" charset="0"/>
              </a:rPr>
              <a:t>Controlul parlamentar asupra Băncii Centrale Europene (BCE) - </a:t>
            </a:r>
            <a:r>
              <a:rPr lang="ro-RO" sz="2400" dirty="0" smtClean="0">
                <a:latin typeface="Arial Narrow" panose="020B0606020202030204" pitchFamily="34" charset="0"/>
              </a:rPr>
              <a:t> președintele BCE răspunde</a:t>
            </a:r>
            <a:r>
              <a:rPr lang="ro-RO" sz="2400" dirty="0">
                <a:latin typeface="Arial Narrow" panose="020B0606020202030204" pitchFamily="34" charset="0"/>
              </a:rPr>
              <a:t>, o dată la trei luni, în fața Comisiei pentru afaceri economice și monetare </a:t>
            </a:r>
            <a:r>
              <a:rPr lang="ro-RO" sz="2400" dirty="0" smtClean="0">
                <a:latin typeface="Arial Narrow" panose="020B0606020202030204" pitchFamily="34" charset="0"/>
              </a:rPr>
              <a:t>din PE</a:t>
            </a:r>
            <a:r>
              <a:rPr lang="ro-RO" sz="2400" dirty="0" smtClean="0"/>
              <a:t>.  </a:t>
            </a:r>
            <a:endParaRPr lang="ro-RO" sz="2400" dirty="0"/>
          </a:p>
          <a:p>
            <a:pPr lvl="0"/>
            <a:r>
              <a:rPr lang="ro-RO" sz="2400" b="1" dirty="0">
                <a:latin typeface="Arial Narrow" panose="020B0606020202030204" pitchFamily="34" charset="0"/>
              </a:rPr>
              <a:t>Anchetele parlamentare - </a:t>
            </a:r>
            <a:r>
              <a:rPr lang="ro-RO" sz="2400" dirty="0" smtClean="0">
                <a:latin typeface="Arial Narrow" panose="020B0606020202030204" pitchFamily="34" charset="0"/>
              </a:rPr>
              <a:t> poate forma o comisie </a:t>
            </a:r>
            <a:r>
              <a:rPr lang="ro-RO" sz="2400" dirty="0">
                <a:latin typeface="Arial Narrow" panose="020B0606020202030204" pitchFamily="34" charset="0"/>
              </a:rPr>
              <a:t>temporară, fie pentru a ancheta un subiect de interes public, fie pentru a cerceta presupuse cazuri de încălcare a legislației europene sau de gestiune defectuoasă.</a:t>
            </a:r>
          </a:p>
          <a:p>
            <a:pPr lvl="0"/>
            <a:r>
              <a:rPr lang="ro-RO" sz="2400" b="1" dirty="0">
                <a:latin typeface="Arial Narrow" panose="020B0606020202030204" pitchFamily="34" charset="0"/>
              </a:rPr>
              <a:t>Întrebările parlamentare</a:t>
            </a:r>
            <a:r>
              <a:rPr lang="ro-RO" sz="2400" dirty="0">
                <a:latin typeface="Arial Narrow" panose="020B0606020202030204" pitchFamily="34" charset="0"/>
              </a:rPr>
              <a:t> - Deputații în Parlamentul European pot adresa întrebări cu solicitare de răspuns scris sau oral, cu  scopul de a trage la răspundere celelalte instituții ale Uniunii.</a:t>
            </a:r>
          </a:p>
          <a:p>
            <a:endParaRPr lang="ro-RO" sz="36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98853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602</TotalTime>
  <Words>728</Words>
  <Application>Microsoft Office PowerPoint</Application>
  <PresentationFormat>Widescreen</PresentationFormat>
  <Paragraphs>87</Paragraphs>
  <Slides>15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1" baseType="lpstr">
      <vt:lpstr>Arial</vt:lpstr>
      <vt:lpstr>Arial Narrow</vt:lpstr>
      <vt:lpstr>Trebuchet MS</vt:lpstr>
      <vt:lpstr>Wingdings</vt:lpstr>
      <vt:lpstr>Wingdings 3</vt:lpstr>
      <vt:lpstr>Facet</vt:lpstr>
      <vt:lpstr>Parlamentul European Cum se iau deciziile</vt:lpstr>
      <vt:lpstr> </vt:lpstr>
      <vt:lpstr>Parcursul unei legi europene</vt:lpstr>
      <vt:lpstr>Tipuri de proceduri legislative</vt:lpstr>
      <vt:lpstr>Tipuri de proceduri legislative</vt:lpstr>
      <vt:lpstr>Tipuri de proceduri legislative</vt:lpstr>
      <vt:lpstr>Puterile Parlamentului European</vt:lpstr>
      <vt:lpstr>Puterile Parlamentului European</vt:lpstr>
      <vt:lpstr>Puterile Parlamentului European</vt:lpstr>
      <vt:lpstr>Deputații europeni</vt:lpstr>
      <vt:lpstr>Membrii Parlamentului European</vt:lpstr>
      <vt:lpstr>Grupurile politice </vt:lpstr>
      <vt:lpstr>Cum se iau deciziile în PE</vt:lpstr>
      <vt:lpstr>Resurse </vt:lpstr>
      <vt:lpstr>Vă mulțumesc   bianca.toma@crpe.ro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Cum se iau deciziile  în Uniunea Europeană</dc:title>
  <dc:creator>Bianca Toma</dc:creator>
  <cp:lastModifiedBy>SERBAN Doina</cp:lastModifiedBy>
  <cp:revision>41</cp:revision>
  <dcterms:created xsi:type="dcterms:W3CDTF">2015-07-01T07:15:28Z</dcterms:created>
  <dcterms:modified xsi:type="dcterms:W3CDTF">2017-02-17T07:20:11Z</dcterms:modified>
</cp:coreProperties>
</file>

<file path=docProps/thumbnail.jpeg>
</file>